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</p:sldMasterIdLst>
  <p:notesMasterIdLst>
    <p:notesMasterId r:id="rId7"/>
  </p:notesMasterIdLst>
  <p:sldIdLst>
    <p:sldId id="11358" r:id="rId3"/>
    <p:sldId id="11359" r:id="rId4"/>
    <p:sldId id="258" r:id="rId5"/>
    <p:sldId id="257" r:id="rId6"/>
  </p:sldIdLst>
  <p:sldSz cx="12192000" cy="6858000"/>
  <p:notesSz cx="6858000" cy="9144000"/>
  <p:defaultTextStyle>
    <a:defPPr>
      <a:defRPr lang="en-M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226"/>
    <p:restoredTop sz="97872"/>
  </p:normalViewPr>
  <p:slideViewPr>
    <p:cSldViewPr snapToGrid="0">
      <p:cViewPr varScale="1">
        <p:scale>
          <a:sx n="128" d="100"/>
          <a:sy n="128" d="100"/>
        </p:scale>
        <p:origin x="69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M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996B2D-662D-D747-8C13-3AC6F2D0FAC1}" type="datetimeFigureOut">
              <a:rPr lang="en-MT" smtClean="0"/>
              <a:t>16/01/2023</a:t>
            </a:fld>
            <a:endParaRPr lang="en-M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M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M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M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677EDC-67D8-6749-9937-1169197EF85A}" type="slidenum">
              <a:rPr lang="en-MT" smtClean="0"/>
              <a:t>‹#›</a:t>
            </a:fld>
            <a:endParaRPr lang="en-MT"/>
          </a:p>
        </p:txBody>
      </p:sp>
    </p:spTree>
    <p:extLst>
      <p:ext uri="{BB962C8B-B14F-4D97-AF65-F5344CB8AC3E}">
        <p14:creationId xmlns:p14="http://schemas.microsoft.com/office/powerpoint/2010/main" val="16818924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9F056D4-D685-F347-9A16-94A33D33361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258704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5374B4-E5E7-BD93-F419-7C442DF78B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MT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859E603-AE6C-C92F-57BE-3498528C9FD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M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537BB9-AC9B-44E6-CAEC-6B75A9AEA0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969E7-520C-204B-A6B1-6F00E1DFD822}" type="datetimeFigureOut">
              <a:rPr lang="en-MT" smtClean="0"/>
              <a:t>16/01/2023</a:t>
            </a:fld>
            <a:endParaRPr lang="en-M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53B9AE-0789-BA43-C83F-9F1E1C1CB8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E78AF0-7179-91FE-0092-FB3FF82BA6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C67DA-DBCA-8D4C-BC29-57B71BCCCCFB}" type="slidenum">
              <a:rPr lang="en-MT" smtClean="0"/>
              <a:t>‹#›</a:t>
            </a:fld>
            <a:endParaRPr lang="en-MT"/>
          </a:p>
        </p:txBody>
      </p:sp>
    </p:spTree>
    <p:extLst>
      <p:ext uri="{BB962C8B-B14F-4D97-AF65-F5344CB8AC3E}">
        <p14:creationId xmlns:p14="http://schemas.microsoft.com/office/powerpoint/2010/main" val="39155572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46A4D7-7291-CA9D-E15B-2515C32579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M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5DABE07-CBB0-1F08-B8A7-5A1D5CBD6A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M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62A260-4D8E-A907-8E85-39A9A28F9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969E7-520C-204B-A6B1-6F00E1DFD822}" type="datetimeFigureOut">
              <a:rPr lang="en-MT" smtClean="0"/>
              <a:t>16/01/2023</a:t>
            </a:fld>
            <a:endParaRPr lang="en-M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E73291-FC6D-AA8E-CAD3-F0024BE3FC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D2D1CF-C073-BBD3-DADB-FDD179E0FC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C67DA-DBCA-8D4C-BC29-57B71BCCCCFB}" type="slidenum">
              <a:rPr lang="en-MT" smtClean="0"/>
              <a:t>‹#›</a:t>
            </a:fld>
            <a:endParaRPr lang="en-MT"/>
          </a:p>
        </p:txBody>
      </p:sp>
    </p:spTree>
    <p:extLst>
      <p:ext uri="{BB962C8B-B14F-4D97-AF65-F5344CB8AC3E}">
        <p14:creationId xmlns:p14="http://schemas.microsoft.com/office/powerpoint/2010/main" val="125257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3A366D2-BC6C-86A4-E9F7-925805F8E44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M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83EA8A3-8BC9-3240-B901-7EC18C376D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M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2FD86B-9D30-C945-4617-0779400A03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969E7-520C-204B-A6B1-6F00E1DFD822}" type="datetimeFigureOut">
              <a:rPr lang="en-MT" smtClean="0"/>
              <a:t>16/01/2023</a:t>
            </a:fld>
            <a:endParaRPr lang="en-M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CA0919-7735-ED36-5425-9625CB2022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1B2906-7521-2214-D820-F4E380E522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C67DA-DBCA-8D4C-BC29-57B71BCCCCFB}" type="slidenum">
              <a:rPr lang="en-MT" smtClean="0"/>
              <a:t>‹#›</a:t>
            </a:fld>
            <a:endParaRPr lang="en-MT"/>
          </a:p>
        </p:txBody>
      </p:sp>
    </p:spTree>
    <p:extLst>
      <p:ext uri="{BB962C8B-B14F-4D97-AF65-F5344CB8AC3E}">
        <p14:creationId xmlns:p14="http://schemas.microsoft.com/office/powerpoint/2010/main" val="18581187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57427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5D8BE5-E3E6-974F-273D-266BFF0EB2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M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9720E9-CECD-E7C2-2988-0475615F35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M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8A0CC5-1F5F-BCDB-2E6E-136C1AC167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969E7-520C-204B-A6B1-6F00E1DFD822}" type="datetimeFigureOut">
              <a:rPr lang="en-MT" smtClean="0"/>
              <a:t>16/01/2023</a:t>
            </a:fld>
            <a:endParaRPr lang="en-M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F6697A-0E2A-5161-4EB6-D8F84A55E0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A57E56-B18A-3E6B-83C6-CDEB3848FA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C67DA-DBCA-8D4C-BC29-57B71BCCCCFB}" type="slidenum">
              <a:rPr lang="en-MT" smtClean="0"/>
              <a:t>‹#›</a:t>
            </a:fld>
            <a:endParaRPr lang="en-MT"/>
          </a:p>
        </p:txBody>
      </p:sp>
    </p:spTree>
    <p:extLst>
      <p:ext uri="{BB962C8B-B14F-4D97-AF65-F5344CB8AC3E}">
        <p14:creationId xmlns:p14="http://schemas.microsoft.com/office/powerpoint/2010/main" val="25920537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788D52-DE28-1034-705A-1EC34CD2F4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M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FD48F0-D4F7-1E5E-6872-B3B4D81553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90B2C2-882C-3551-373D-EDACF6B16D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969E7-520C-204B-A6B1-6F00E1DFD822}" type="datetimeFigureOut">
              <a:rPr lang="en-MT" smtClean="0"/>
              <a:t>16/01/2023</a:t>
            </a:fld>
            <a:endParaRPr lang="en-M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CE658F-B090-EC96-3281-321FF8E266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D940F5-4E39-A34F-A33E-E23337120F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C67DA-DBCA-8D4C-BC29-57B71BCCCCFB}" type="slidenum">
              <a:rPr lang="en-MT" smtClean="0"/>
              <a:t>‹#›</a:t>
            </a:fld>
            <a:endParaRPr lang="en-MT"/>
          </a:p>
        </p:txBody>
      </p:sp>
    </p:spTree>
    <p:extLst>
      <p:ext uri="{BB962C8B-B14F-4D97-AF65-F5344CB8AC3E}">
        <p14:creationId xmlns:p14="http://schemas.microsoft.com/office/powerpoint/2010/main" val="7287421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29DEA4-867C-00D6-C222-DA0C5FF60A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M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02A766-B8C7-E562-6F5E-034632AFA08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MT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7C4819A-B5DC-111F-07AB-C11CE563BE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MT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19A7DC2-94E5-005D-9D0B-A304E47C16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969E7-520C-204B-A6B1-6F00E1DFD822}" type="datetimeFigureOut">
              <a:rPr lang="en-MT" smtClean="0"/>
              <a:t>16/01/2023</a:t>
            </a:fld>
            <a:endParaRPr lang="en-M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075AC16-2B17-49AB-6ACA-DF24689F03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3A12F72-9EA0-DEE1-AB1A-3EA9EEB869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C67DA-DBCA-8D4C-BC29-57B71BCCCCFB}" type="slidenum">
              <a:rPr lang="en-MT" smtClean="0"/>
              <a:t>‹#›</a:t>
            </a:fld>
            <a:endParaRPr lang="en-MT"/>
          </a:p>
        </p:txBody>
      </p:sp>
    </p:spTree>
    <p:extLst>
      <p:ext uri="{BB962C8B-B14F-4D97-AF65-F5344CB8AC3E}">
        <p14:creationId xmlns:p14="http://schemas.microsoft.com/office/powerpoint/2010/main" val="14865340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A53D70-545D-68D0-4D60-41FC78E8D8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M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6A7F17-B902-70AA-8B4B-10055258A9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5AFE681-3283-4B1D-8E80-AC8BD1ACF4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MT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D6770EF-1F4E-991F-E983-AD687FE369C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E0D31A2-99C3-09AF-19C3-7D1AC4935CC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MT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AA83CE0-4390-4064-6E3F-1C58CE1C7D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969E7-520C-204B-A6B1-6F00E1DFD822}" type="datetimeFigureOut">
              <a:rPr lang="en-MT" smtClean="0"/>
              <a:t>16/01/2023</a:t>
            </a:fld>
            <a:endParaRPr lang="en-MT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AA93D19-1674-6836-B9D4-9BEB2B1383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T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5D46A8F-7526-930B-4599-D303229745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C67DA-DBCA-8D4C-BC29-57B71BCCCCFB}" type="slidenum">
              <a:rPr lang="en-MT" smtClean="0"/>
              <a:t>‹#›</a:t>
            </a:fld>
            <a:endParaRPr lang="en-MT"/>
          </a:p>
        </p:txBody>
      </p:sp>
    </p:spTree>
    <p:extLst>
      <p:ext uri="{BB962C8B-B14F-4D97-AF65-F5344CB8AC3E}">
        <p14:creationId xmlns:p14="http://schemas.microsoft.com/office/powerpoint/2010/main" val="30067192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39913A-8CC6-0EEA-FB19-D5D4F9D3AE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MT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99DE150-5B52-ABBB-0756-3CFD0AD328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969E7-520C-204B-A6B1-6F00E1DFD822}" type="datetimeFigureOut">
              <a:rPr lang="en-MT" smtClean="0"/>
              <a:t>16/01/2023</a:t>
            </a:fld>
            <a:endParaRPr lang="en-MT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B42CA72-C4BF-BE8B-7C6F-5073A9A91C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T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0A40E9D-82FA-5B58-C4AB-4BCEC7947E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C67DA-DBCA-8D4C-BC29-57B71BCCCCFB}" type="slidenum">
              <a:rPr lang="en-MT" smtClean="0"/>
              <a:t>‹#›</a:t>
            </a:fld>
            <a:endParaRPr lang="en-MT"/>
          </a:p>
        </p:txBody>
      </p:sp>
    </p:spTree>
    <p:extLst>
      <p:ext uri="{BB962C8B-B14F-4D97-AF65-F5344CB8AC3E}">
        <p14:creationId xmlns:p14="http://schemas.microsoft.com/office/powerpoint/2010/main" val="37873360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4F8AA30-3CFD-03BA-28C4-1F5EE8BA1E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969E7-520C-204B-A6B1-6F00E1DFD822}" type="datetimeFigureOut">
              <a:rPr lang="en-MT" smtClean="0"/>
              <a:t>16/01/2023</a:t>
            </a:fld>
            <a:endParaRPr lang="en-MT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530BED6-8E0B-0C79-8C7D-7C6E9E5C35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T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84A9389-A603-3991-FF03-B5CEAA00E5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C67DA-DBCA-8D4C-BC29-57B71BCCCCFB}" type="slidenum">
              <a:rPr lang="en-MT" smtClean="0"/>
              <a:t>‹#›</a:t>
            </a:fld>
            <a:endParaRPr lang="en-MT"/>
          </a:p>
        </p:txBody>
      </p:sp>
    </p:spTree>
    <p:extLst>
      <p:ext uri="{BB962C8B-B14F-4D97-AF65-F5344CB8AC3E}">
        <p14:creationId xmlns:p14="http://schemas.microsoft.com/office/powerpoint/2010/main" val="6354636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29EEFA-92DC-54B2-7FA2-7DF1F94808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M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883724-7785-E444-2C96-7F5C40C4EB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M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EAEA9E3-6FC0-09E3-C2E7-A16120B929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67032CC-356F-6B4C-E994-1405034035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969E7-520C-204B-A6B1-6F00E1DFD822}" type="datetimeFigureOut">
              <a:rPr lang="en-MT" smtClean="0"/>
              <a:t>16/01/2023</a:t>
            </a:fld>
            <a:endParaRPr lang="en-M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CF937FF-E27B-BB32-485F-21F52E8684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39AAFF4-48A8-DEC6-A991-C6917BADEC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C67DA-DBCA-8D4C-BC29-57B71BCCCCFB}" type="slidenum">
              <a:rPr lang="en-MT" smtClean="0"/>
              <a:t>‹#›</a:t>
            </a:fld>
            <a:endParaRPr lang="en-MT"/>
          </a:p>
        </p:txBody>
      </p:sp>
    </p:spTree>
    <p:extLst>
      <p:ext uri="{BB962C8B-B14F-4D97-AF65-F5344CB8AC3E}">
        <p14:creationId xmlns:p14="http://schemas.microsoft.com/office/powerpoint/2010/main" val="7175653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82BC19-C424-6115-7D95-572E426AD4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MT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F1F03BF-B277-B603-51D1-0365226B5BF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M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86A6426-BE3D-3DA7-CC46-025008D4C5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4016D7-AE10-007D-CF72-CDCBCCD4E8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969E7-520C-204B-A6B1-6F00E1DFD822}" type="datetimeFigureOut">
              <a:rPr lang="en-MT" smtClean="0"/>
              <a:t>16/01/2023</a:t>
            </a:fld>
            <a:endParaRPr lang="en-M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0D74CD-D9C4-F82F-79CB-666386F738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D08ADE-AEA0-B9B1-D62D-C90E8BBC28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C67DA-DBCA-8D4C-BC29-57B71BCCCCFB}" type="slidenum">
              <a:rPr lang="en-MT" smtClean="0"/>
              <a:t>‹#›</a:t>
            </a:fld>
            <a:endParaRPr lang="en-MT"/>
          </a:p>
        </p:txBody>
      </p:sp>
    </p:spTree>
    <p:extLst>
      <p:ext uri="{BB962C8B-B14F-4D97-AF65-F5344CB8AC3E}">
        <p14:creationId xmlns:p14="http://schemas.microsoft.com/office/powerpoint/2010/main" val="25490313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A70F5A6-1596-C177-41AE-55D90C101D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M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A29810-4646-36D1-C68C-5C5CDEC179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M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23F774-2ACC-5DD1-D973-C7532FFF7E8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8969E7-520C-204B-A6B1-6F00E1DFD822}" type="datetimeFigureOut">
              <a:rPr lang="en-MT" smtClean="0"/>
              <a:t>16/01/2023</a:t>
            </a:fld>
            <a:endParaRPr lang="en-M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622E5B-AE6C-CB35-E268-C93352836F4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M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5DE791-9095-05EE-448B-161AAA1F17C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FC67DA-DBCA-8D4C-BC29-57B71BCCCCFB}" type="slidenum">
              <a:rPr lang="en-MT" smtClean="0"/>
              <a:t>‹#›</a:t>
            </a:fld>
            <a:endParaRPr lang="en-MT"/>
          </a:p>
        </p:txBody>
      </p:sp>
    </p:spTree>
    <p:extLst>
      <p:ext uri="{BB962C8B-B14F-4D97-AF65-F5344CB8AC3E}">
        <p14:creationId xmlns:p14="http://schemas.microsoft.com/office/powerpoint/2010/main" val="2359171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M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8F26743D-BFD0-B240-902B-C76778644D1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69C037C7-DF69-AF48-944D-FD87FB0B857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460219" y="5925852"/>
            <a:ext cx="3324798" cy="557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5911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8854" y="1413063"/>
            <a:ext cx="6032593" cy="403187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b="1" dirty="0">
                <a:solidFill>
                  <a:srgbClr val="FFFFFF"/>
                </a:solidFill>
                <a:latin typeface="Calibri" panose="020F0502020204030204"/>
                <a:ea typeface="VAG Rundschrift D" charset="0"/>
                <a:cs typeface="Calibri"/>
              </a:rPr>
              <a:t>Hydrorock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VAG Rundschrift D" charset="0"/>
                <a:cs typeface="Calibri"/>
              </a:rPr>
              <a:t>Highway Filter Drains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VAG Rundschrift D" charset="0"/>
              <a:cs typeface="Calibri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VAG Rundschrift D" charset="0"/>
              <a:cs typeface="Calibri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600" dirty="0">
              <a:solidFill>
                <a:srgbClr val="000000"/>
              </a:solidFill>
              <a:latin typeface="Calibri" panose="020F0502020204030204"/>
              <a:ea typeface="VAG Rundschrift D" charset="0"/>
              <a:cs typeface="Calibri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VAG Rundschrift D" charset="0"/>
              <a:cs typeface="Calibri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VAG Rundschrift D" charset="0"/>
              <a:cs typeface="Calibri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VAG Rundschrift D" charset="0"/>
              <a:cs typeface="Calibri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VAG Rundschrift D" charset="0"/>
                <a:cs typeface="VAG Rundschrift D" charset="0"/>
              </a:rPr>
              <a:t>www.hydrorock.com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Calibri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0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VAG Rundschrift D" charset="0"/>
              <a:cs typeface="VAG Rundschrift 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50376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>
            <a:extLst>
              <a:ext uri="{FF2B5EF4-FFF2-40B4-BE49-F238E27FC236}">
                <a16:creationId xmlns:a16="http://schemas.microsoft.com/office/drawing/2014/main" id="{A0A0B1E3-4B68-7DC2-98EA-3A5689F953FE}"/>
              </a:ext>
            </a:extLst>
          </p:cNvPr>
          <p:cNvSpPr txBox="1"/>
          <p:nvPr/>
        </p:nvSpPr>
        <p:spPr>
          <a:xfrm>
            <a:off x="261562" y="40741"/>
            <a:ext cx="5726333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T" sz="1400" b="1" dirty="0">
                <a:solidFill>
                  <a:srgbClr val="00B0F0"/>
                </a:solidFill>
              </a:rPr>
              <a:t>Hydrorock Highway Filter Drain System - Option 1: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MT" sz="1200" dirty="0">
                <a:solidFill>
                  <a:srgbClr val="00B0F0"/>
                </a:solidFill>
              </a:rPr>
              <a:t>Eliminates need for Temporary Works  (i.e. no shoring-up)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rgbClr val="00B0F0"/>
                </a:solidFill>
              </a:rPr>
              <a:t>~ 15% more soil excavation  (volume &amp; weight)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rgbClr val="00B0F0"/>
                </a:solidFill>
              </a:rPr>
              <a:t>~ 60% less infill weight  (far fewer vehicle loads with Hydrorock)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rgbClr val="00B0F0"/>
                </a:solidFill>
              </a:rPr>
              <a:t>~ 110% more water storage capacity  (over double capacity)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rgbClr val="00B0F0"/>
                </a:solidFill>
              </a:rPr>
              <a:t>~ 40% bigger Infiltration Surface Area (much more efficient than gravel system)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rgbClr val="00B0F0"/>
                </a:solidFill>
              </a:rPr>
              <a:t>30 year filter life (double gravel 15 year filter life)</a:t>
            </a:r>
            <a:r>
              <a:rPr lang="en-MT" sz="1200" dirty="0">
                <a:solidFill>
                  <a:srgbClr val="00B0F0"/>
                </a:solidFill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MT" sz="1200" dirty="0">
                <a:solidFill>
                  <a:srgbClr val="00B0F0"/>
                </a:solidFill>
              </a:rPr>
              <a:t>Free recycling by Rockwool (gravel needs expensive cleaning)   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AFF25A6C-C59C-F6A9-3C46-22DC7A3E7E47}"/>
              </a:ext>
            </a:extLst>
          </p:cNvPr>
          <p:cNvSpPr txBox="1"/>
          <p:nvPr/>
        </p:nvSpPr>
        <p:spPr>
          <a:xfrm>
            <a:off x="6902496" y="374150"/>
            <a:ext cx="5222027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T" sz="1200" b="1" dirty="0">
                <a:solidFill>
                  <a:schemeClr val="bg1">
                    <a:lumMod val="50000"/>
                  </a:schemeClr>
                </a:solidFill>
              </a:rPr>
              <a:t>System Design:</a:t>
            </a:r>
          </a:p>
          <a:p>
            <a:endParaRPr lang="en-MT" sz="1200" dirty="0">
              <a:solidFill>
                <a:schemeClr val="bg1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MT" sz="1200" dirty="0">
                <a:solidFill>
                  <a:schemeClr val="bg1">
                    <a:lumMod val="50000"/>
                  </a:schemeClr>
                </a:solidFill>
              </a:rPr>
              <a:t>Excavation dimensions – 1000mm wide x 1200mm deep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MT" sz="1200" dirty="0">
              <a:solidFill>
                <a:schemeClr val="bg1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MT" sz="1200" dirty="0">
                <a:solidFill>
                  <a:schemeClr val="bg1">
                    <a:lumMod val="50000"/>
                  </a:schemeClr>
                </a:solidFill>
              </a:rPr>
              <a:t>Actual System dimensions – 800mm wide x 1200mm deep</a:t>
            </a:r>
          </a:p>
          <a:p>
            <a:endParaRPr lang="en-MT" sz="1200" dirty="0">
              <a:solidFill>
                <a:schemeClr val="bg1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MT" sz="1200" dirty="0">
                <a:solidFill>
                  <a:schemeClr val="bg1">
                    <a:lumMod val="50000"/>
                  </a:schemeClr>
                </a:solidFill>
              </a:rPr>
              <a:t>Hydrorock Blocks D170 HDX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MT" sz="1200" dirty="0">
                <a:solidFill>
                  <a:schemeClr val="bg1">
                    <a:lumMod val="50000"/>
                  </a:schemeClr>
                </a:solidFill>
              </a:rPr>
              <a:t>Each @ 1200mm L x 400mm W x 500mm H (38.4kg)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MT" sz="1200" dirty="0">
                <a:solidFill>
                  <a:schemeClr val="bg1">
                    <a:lumMod val="50000"/>
                  </a:schemeClr>
                </a:solidFill>
              </a:rPr>
              <a:t>Each @ 220 L storage capacity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MT" sz="1200" dirty="0">
              <a:solidFill>
                <a:schemeClr val="bg1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MT" sz="1200" dirty="0">
                <a:solidFill>
                  <a:schemeClr val="bg1">
                    <a:lumMod val="50000"/>
                  </a:schemeClr>
                </a:solidFill>
              </a:rPr>
              <a:t>Extra-High Density Hydrorock Blocks (160kg / m</a:t>
            </a:r>
            <a:r>
              <a:rPr lang="en-MT" sz="1200" baseline="30000" dirty="0">
                <a:solidFill>
                  <a:schemeClr val="bg1">
                    <a:lumMod val="50000"/>
                  </a:schemeClr>
                </a:solidFill>
              </a:rPr>
              <a:t>3</a:t>
            </a:r>
            <a:r>
              <a:rPr lang="en-MT" sz="1200" dirty="0">
                <a:solidFill>
                  <a:schemeClr val="bg1">
                    <a:lumMod val="50000"/>
                  </a:schemeClr>
                </a:solidFill>
              </a:rPr>
              <a:t>) with GeoGrids lifts loading capacity to Ultra-High Density (200kg / m</a:t>
            </a:r>
            <a:r>
              <a:rPr lang="en-MT" sz="1200" baseline="30000" dirty="0">
                <a:solidFill>
                  <a:schemeClr val="bg1">
                    <a:lumMod val="50000"/>
                  </a:schemeClr>
                </a:solidFill>
              </a:rPr>
              <a:t>3</a:t>
            </a:r>
            <a:r>
              <a:rPr lang="en-MT" sz="1200" dirty="0">
                <a:solidFill>
                  <a:schemeClr val="bg1">
                    <a:lumMod val="50000"/>
                  </a:schemeClr>
                </a:solidFill>
              </a:rPr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MT" sz="1200" dirty="0">
              <a:solidFill>
                <a:schemeClr val="bg1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MT" sz="1200" dirty="0">
                <a:solidFill>
                  <a:schemeClr val="bg1">
                    <a:lumMod val="50000"/>
                  </a:schemeClr>
                </a:solidFill>
              </a:rPr>
              <a:t>Storage capacity per linear metre – 704 L</a:t>
            </a:r>
          </a:p>
        </p:txBody>
      </p: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504438F8-A048-0191-B04B-5AAEF3F7069D}"/>
              </a:ext>
            </a:extLst>
          </p:cNvPr>
          <p:cNvCxnSpPr>
            <a:cxnSpLocks/>
          </p:cNvCxnSpPr>
          <p:nvPr/>
        </p:nvCxnSpPr>
        <p:spPr>
          <a:xfrm>
            <a:off x="8949312" y="3934371"/>
            <a:ext cx="0" cy="23181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11CF2878-9D96-7B22-F40E-E1D61F5D3072}"/>
              </a:ext>
            </a:extLst>
          </p:cNvPr>
          <p:cNvCxnSpPr>
            <a:cxnSpLocks/>
          </p:cNvCxnSpPr>
          <p:nvPr/>
        </p:nvCxnSpPr>
        <p:spPr>
          <a:xfrm>
            <a:off x="10050545" y="3910465"/>
            <a:ext cx="0" cy="234208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5B4D5606-4CE4-6C7C-159B-E0D2A52DB620}"/>
              </a:ext>
            </a:extLst>
          </p:cNvPr>
          <p:cNvCxnSpPr>
            <a:cxnSpLocks/>
          </p:cNvCxnSpPr>
          <p:nvPr/>
        </p:nvCxnSpPr>
        <p:spPr>
          <a:xfrm flipH="1">
            <a:off x="7078431" y="4163176"/>
            <a:ext cx="4416007" cy="23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400AA4A7-B8D9-98C4-BDBB-FEE879C8A990}"/>
              </a:ext>
            </a:extLst>
          </p:cNvPr>
          <p:cNvCxnSpPr>
            <a:cxnSpLocks/>
          </p:cNvCxnSpPr>
          <p:nvPr/>
        </p:nvCxnSpPr>
        <p:spPr>
          <a:xfrm flipH="1">
            <a:off x="7078431" y="4454925"/>
            <a:ext cx="4416007" cy="554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98D8F349-22E8-5E12-6FA9-D927847D986A}"/>
              </a:ext>
            </a:extLst>
          </p:cNvPr>
          <p:cNvCxnSpPr>
            <a:cxnSpLocks/>
          </p:cNvCxnSpPr>
          <p:nvPr/>
        </p:nvCxnSpPr>
        <p:spPr>
          <a:xfrm flipH="1">
            <a:off x="7078431" y="4811286"/>
            <a:ext cx="441600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>
            <a:extLst>
              <a:ext uri="{FF2B5EF4-FFF2-40B4-BE49-F238E27FC236}">
                <a16:creationId xmlns:a16="http://schemas.microsoft.com/office/drawing/2014/main" id="{A0138059-3E13-04BD-5846-7CA67F9E8E51}"/>
              </a:ext>
            </a:extLst>
          </p:cNvPr>
          <p:cNvSpPr txBox="1"/>
          <p:nvPr/>
        </p:nvSpPr>
        <p:spPr>
          <a:xfrm>
            <a:off x="9066219" y="3891407"/>
            <a:ext cx="6951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T" sz="1200" dirty="0"/>
              <a:t>Gravel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023B0511-8FF2-E45E-4782-A08B095D8AE1}"/>
              </a:ext>
            </a:extLst>
          </p:cNvPr>
          <p:cNvSpPr txBox="1"/>
          <p:nvPr/>
        </p:nvSpPr>
        <p:spPr>
          <a:xfrm>
            <a:off x="10041161" y="3888496"/>
            <a:ext cx="102504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T" sz="1200" dirty="0"/>
              <a:t>Hydrorock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C6ABDBF4-CCDB-3943-4C0F-37A6622AE5DF}"/>
              </a:ext>
            </a:extLst>
          </p:cNvPr>
          <p:cNvSpPr txBox="1"/>
          <p:nvPr/>
        </p:nvSpPr>
        <p:spPr>
          <a:xfrm>
            <a:off x="7013717" y="4163176"/>
            <a:ext cx="15530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T" sz="1200" dirty="0"/>
              <a:t>Excavation Depth 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8FEA22D6-091C-AA45-0A98-5F1058BD4BA7}"/>
              </a:ext>
            </a:extLst>
          </p:cNvPr>
          <p:cNvSpPr txBox="1"/>
          <p:nvPr/>
        </p:nvSpPr>
        <p:spPr>
          <a:xfrm>
            <a:off x="7000058" y="4489542"/>
            <a:ext cx="138216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T" sz="1200" dirty="0"/>
              <a:t>Excavation Width 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C922C0B3-806D-098E-E9DD-72A0515F258D}"/>
              </a:ext>
            </a:extLst>
          </p:cNvPr>
          <p:cNvSpPr txBox="1"/>
          <p:nvPr/>
        </p:nvSpPr>
        <p:spPr>
          <a:xfrm>
            <a:off x="7013717" y="5585655"/>
            <a:ext cx="173108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W</a:t>
            </a:r>
            <a:r>
              <a:rPr lang="en-MT" sz="1200" dirty="0"/>
              <a:t>ater Storage Capacity 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EF5EF873-AD23-4088-61F4-36A02C494585}"/>
              </a:ext>
            </a:extLst>
          </p:cNvPr>
          <p:cNvSpPr txBox="1"/>
          <p:nvPr/>
        </p:nvSpPr>
        <p:spPr>
          <a:xfrm>
            <a:off x="9043664" y="4190936"/>
            <a:ext cx="7403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T" sz="1200" dirty="0"/>
              <a:t>1500mm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2DF50BE1-B626-A935-4F3C-93C8C434B9B7}"/>
              </a:ext>
            </a:extLst>
          </p:cNvPr>
          <p:cNvSpPr txBox="1"/>
          <p:nvPr/>
        </p:nvSpPr>
        <p:spPr>
          <a:xfrm>
            <a:off x="10031775" y="4180574"/>
            <a:ext cx="7403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T" sz="1200" dirty="0"/>
              <a:t>1200mm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11F1EA4E-FBD5-AE24-CE20-3B61075087CD}"/>
              </a:ext>
            </a:extLst>
          </p:cNvPr>
          <p:cNvSpPr txBox="1"/>
          <p:nvPr/>
        </p:nvSpPr>
        <p:spPr>
          <a:xfrm>
            <a:off x="9105731" y="4464529"/>
            <a:ext cx="7403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T" sz="1200" dirty="0"/>
              <a:t>750mm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9D72DBD2-38B4-FB83-46CC-DE771FAFEFCB}"/>
              </a:ext>
            </a:extLst>
          </p:cNvPr>
          <p:cNvSpPr txBox="1"/>
          <p:nvPr/>
        </p:nvSpPr>
        <p:spPr>
          <a:xfrm>
            <a:off x="10053373" y="4454925"/>
            <a:ext cx="7403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T" sz="1200" dirty="0"/>
              <a:t>1000mm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AE2C2BE0-504F-635B-B072-0B04C4A9B329}"/>
              </a:ext>
            </a:extLst>
          </p:cNvPr>
          <p:cNvSpPr txBox="1"/>
          <p:nvPr/>
        </p:nvSpPr>
        <p:spPr>
          <a:xfrm>
            <a:off x="9105731" y="5582316"/>
            <a:ext cx="7403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T" sz="1200" dirty="0"/>
              <a:t>338L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FBD544D4-4CF1-5501-F19E-42A865236601}"/>
              </a:ext>
            </a:extLst>
          </p:cNvPr>
          <p:cNvSpPr txBox="1"/>
          <p:nvPr/>
        </p:nvSpPr>
        <p:spPr>
          <a:xfrm>
            <a:off x="10113664" y="5572420"/>
            <a:ext cx="188000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T" sz="1200" dirty="0"/>
              <a:t>704L (Blocks &amp; gravel)                                                         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86BD4429-B027-81EB-6504-757CDFC40C22}"/>
              </a:ext>
            </a:extLst>
          </p:cNvPr>
          <p:cNvSpPr txBox="1"/>
          <p:nvPr/>
        </p:nvSpPr>
        <p:spPr>
          <a:xfrm>
            <a:off x="6907615" y="3557345"/>
            <a:ext cx="484806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T" sz="1400" b="1" dirty="0"/>
              <a:t> System Comparison – Gravel Vs Hydrorock per linear metre: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93A8E20D-3774-043B-5DB9-EA5CB3000DE1}"/>
              </a:ext>
            </a:extLst>
          </p:cNvPr>
          <p:cNvCxnSpPr>
            <a:cxnSpLocks/>
          </p:cNvCxnSpPr>
          <p:nvPr/>
        </p:nvCxnSpPr>
        <p:spPr>
          <a:xfrm flipH="1">
            <a:off x="7105311" y="5182175"/>
            <a:ext cx="438912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68F8DC36-0F35-B3F9-0204-291243DB72FF}"/>
              </a:ext>
            </a:extLst>
          </p:cNvPr>
          <p:cNvSpPr txBox="1"/>
          <p:nvPr/>
        </p:nvSpPr>
        <p:spPr>
          <a:xfrm>
            <a:off x="7000057" y="4848825"/>
            <a:ext cx="206616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T" sz="1200" dirty="0"/>
              <a:t>Excavation Volume / weight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FCF89CEB-F3CB-38C2-DFF5-445AC85049BD}"/>
              </a:ext>
            </a:extLst>
          </p:cNvPr>
          <p:cNvSpPr txBox="1"/>
          <p:nvPr/>
        </p:nvSpPr>
        <p:spPr>
          <a:xfrm>
            <a:off x="8941503" y="4863682"/>
            <a:ext cx="109965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T" sz="1200" dirty="0"/>
              <a:t>1.13m</a:t>
            </a:r>
            <a:r>
              <a:rPr lang="en-MT" sz="1200" baseline="30000" dirty="0"/>
              <a:t>3 </a:t>
            </a:r>
            <a:r>
              <a:rPr lang="en-MT" sz="1200" dirty="0"/>
              <a:t>/ 1.7t</a:t>
            </a:r>
            <a:endParaRPr lang="en-MT" sz="1200" baseline="30000" dirty="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BE981E55-EDE0-BA63-E100-5C71A33D9B4C}"/>
              </a:ext>
            </a:extLst>
          </p:cNvPr>
          <p:cNvSpPr txBox="1"/>
          <p:nvPr/>
        </p:nvSpPr>
        <p:spPr>
          <a:xfrm>
            <a:off x="10131175" y="4870065"/>
            <a:ext cx="149801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T" sz="1200" dirty="0"/>
              <a:t>1.8m</a:t>
            </a:r>
            <a:r>
              <a:rPr lang="en-MT" sz="1200" baseline="30000" dirty="0"/>
              <a:t>3 </a:t>
            </a:r>
            <a:r>
              <a:rPr lang="en-MT" sz="1200" dirty="0"/>
              <a:t>/ 1.44t</a:t>
            </a:r>
            <a:endParaRPr lang="en-MT" sz="1200" baseline="30000" dirty="0"/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AE6D3AC3-FFDB-6487-381D-D611424A7E00}"/>
              </a:ext>
            </a:extLst>
          </p:cNvPr>
          <p:cNvCxnSpPr>
            <a:cxnSpLocks/>
          </p:cNvCxnSpPr>
          <p:nvPr/>
        </p:nvCxnSpPr>
        <p:spPr>
          <a:xfrm flipH="1">
            <a:off x="7082347" y="5541254"/>
            <a:ext cx="445504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14070E0E-EF97-BF97-F715-F7E60A57D336}"/>
              </a:ext>
            </a:extLst>
          </p:cNvPr>
          <p:cNvSpPr txBox="1"/>
          <p:nvPr/>
        </p:nvSpPr>
        <p:spPr>
          <a:xfrm>
            <a:off x="7013717" y="5233090"/>
            <a:ext cx="17791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T" sz="1200" dirty="0"/>
              <a:t>Material infill weight 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03E5620E-FFCB-14A3-9A77-F6ED24D59B8D}"/>
              </a:ext>
            </a:extLst>
          </p:cNvPr>
          <p:cNvSpPr txBox="1"/>
          <p:nvPr/>
        </p:nvSpPr>
        <p:spPr>
          <a:xfrm>
            <a:off x="10136327" y="5223215"/>
            <a:ext cx="20081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T" sz="1200" dirty="0"/>
              <a:t>~0.7t (Blocks &amp; gravel)</a:t>
            </a:r>
            <a:endParaRPr lang="en-MT" sz="1200" baseline="30000" dirty="0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0B05302F-0126-736F-074E-2836D4139ACF}"/>
              </a:ext>
            </a:extLst>
          </p:cNvPr>
          <p:cNvSpPr txBox="1"/>
          <p:nvPr/>
        </p:nvSpPr>
        <p:spPr>
          <a:xfrm>
            <a:off x="9108506" y="5243724"/>
            <a:ext cx="7403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T" sz="1200" dirty="0"/>
              <a:t>1.9t</a:t>
            </a:r>
            <a:endParaRPr lang="en-MT" sz="1200" baseline="30000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D814B79-DE44-D7C0-36AF-226DE51791DF}"/>
              </a:ext>
            </a:extLst>
          </p:cNvPr>
          <p:cNvSpPr/>
          <p:nvPr/>
        </p:nvSpPr>
        <p:spPr>
          <a:xfrm>
            <a:off x="2701072" y="2288839"/>
            <a:ext cx="1127342" cy="1776968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T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7438C63-FE53-D9BB-5C3A-039D911EC1B2}"/>
              </a:ext>
            </a:extLst>
          </p:cNvPr>
          <p:cNvSpPr/>
          <p:nvPr/>
        </p:nvSpPr>
        <p:spPr>
          <a:xfrm>
            <a:off x="3847062" y="2288839"/>
            <a:ext cx="1127342" cy="1776968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T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616CAE1-4540-C6DA-FC31-020EB4D2F3F7}"/>
              </a:ext>
            </a:extLst>
          </p:cNvPr>
          <p:cNvSpPr/>
          <p:nvPr/>
        </p:nvSpPr>
        <p:spPr>
          <a:xfrm>
            <a:off x="2701072" y="4083569"/>
            <a:ext cx="1127342" cy="18288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T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ADEF5827-F58F-A4D0-F5C6-796F7A0809B6}"/>
              </a:ext>
            </a:extLst>
          </p:cNvPr>
          <p:cNvSpPr/>
          <p:nvPr/>
        </p:nvSpPr>
        <p:spPr>
          <a:xfrm>
            <a:off x="3847062" y="4083569"/>
            <a:ext cx="1127342" cy="18288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T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0B382584-CE95-760A-C12A-6F7416D1D907}"/>
              </a:ext>
            </a:extLst>
          </p:cNvPr>
          <p:cNvSpPr/>
          <p:nvPr/>
        </p:nvSpPr>
        <p:spPr>
          <a:xfrm>
            <a:off x="2381119" y="1848546"/>
            <a:ext cx="2919500" cy="302738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T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5A2B11D7-5DE6-A36A-6CD7-BA7762A851FC}"/>
              </a:ext>
            </a:extLst>
          </p:cNvPr>
          <p:cNvSpPr/>
          <p:nvPr/>
        </p:nvSpPr>
        <p:spPr>
          <a:xfrm>
            <a:off x="2683858" y="5929387"/>
            <a:ext cx="2314023" cy="302738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T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373CFD10-D4C4-4604-0700-D041887622CF}"/>
              </a:ext>
            </a:extLst>
          </p:cNvPr>
          <p:cNvSpPr txBox="1"/>
          <p:nvPr/>
        </p:nvSpPr>
        <p:spPr>
          <a:xfrm>
            <a:off x="328272" y="1765437"/>
            <a:ext cx="17700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T" sz="1400" dirty="0">
                <a:solidFill>
                  <a:schemeClr val="bg1">
                    <a:lumMod val="50000"/>
                  </a:schemeClr>
                </a:solidFill>
              </a:rPr>
              <a:t>Gravel (20mm +)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AB3CF5FF-B485-0677-DAD7-8BDD01A02ABD}"/>
              </a:ext>
            </a:extLst>
          </p:cNvPr>
          <p:cNvSpPr txBox="1"/>
          <p:nvPr/>
        </p:nvSpPr>
        <p:spPr>
          <a:xfrm>
            <a:off x="236359" y="5984018"/>
            <a:ext cx="17700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T" sz="1400" dirty="0">
                <a:solidFill>
                  <a:schemeClr val="bg1">
                    <a:lumMod val="50000"/>
                  </a:schemeClr>
                </a:solidFill>
              </a:rPr>
              <a:t>Drainage Sand or </a:t>
            </a:r>
          </a:p>
          <a:p>
            <a:r>
              <a:rPr lang="en-MT" sz="1400" dirty="0">
                <a:solidFill>
                  <a:schemeClr val="bg1">
                    <a:lumMod val="50000"/>
                  </a:schemeClr>
                </a:solidFill>
              </a:rPr>
              <a:t>Pea Shingle</a:t>
            </a:r>
          </a:p>
        </p:txBody>
      </p: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8FE8A592-AD22-99D3-B04B-C2E2D8FD5899}"/>
              </a:ext>
            </a:extLst>
          </p:cNvPr>
          <p:cNvCxnSpPr>
            <a:cxnSpLocks/>
          </p:cNvCxnSpPr>
          <p:nvPr/>
        </p:nvCxnSpPr>
        <p:spPr>
          <a:xfrm>
            <a:off x="2381119" y="2246591"/>
            <a:ext cx="2919500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>
            <a:extLst>
              <a:ext uri="{FF2B5EF4-FFF2-40B4-BE49-F238E27FC236}">
                <a16:creationId xmlns:a16="http://schemas.microsoft.com/office/drawing/2014/main" id="{7AAF7CDC-E733-4AB8-B552-1BD90E0EE272}"/>
              </a:ext>
            </a:extLst>
          </p:cNvPr>
          <p:cNvSpPr txBox="1"/>
          <p:nvPr/>
        </p:nvSpPr>
        <p:spPr>
          <a:xfrm>
            <a:off x="395038" y="3171363"/>
            <a:ext cx="19917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chemeClr val="bg1">
                    <a:lumMod val="50000"/>
                  </a:schemeClr>
                </a:solidFill>
              </a:rPr>
              <a:t>G</a:t>
            </a:r>
            <a:r>
              <a:rPr lang="en-MT" sz="1400" dirty="0">
                <a:solidFill>
                  <a:schemeClr val="bg1">
                    <a:lumMod val="50000"/>
                  </a:schemeClr>
                </a:solidFill>
              </a:rPr>
              <a:t>eotex membrane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816D0F37-EAAC-70A2-6455-BF08694005FC}"/>
              </a:ext>
            </a:extLst>
          </p:cNvPr>
          <p:cNvSpPr txBox="1"/>
          <p:nvPr/>
        </p:nvSpPr>
        <p:spPr>
          <a:xfrm>
            <a:off x="261562" y="2611117"/>
            <a:ext cx="19917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chemeClr val="bg1">
                    <a:lumMod val="50000"/>
                  </a:schemeClr>
                </a:solidFill>
              </a:rPr>
              <a:t>G</a:t>
            </a:r>
            <a:r>
              <a:rPr lang="en-MT" sz="1400" dirty="0">
                <a:solidFill>
                  <a:schemeClr val="bg1">
                    <a:lumMod val="50000"/>
                  </a:schemeClr>
                </a:solidFill>
              </a:rPr>
              <a:t>eoGrid</a:t>
            </a:r>
          </a:p>
        </p:txBody>
      </p:sp>
      <p:sp>
        <p:nvSpPr>
          <p:cNvPr id="49" name="Right Brace 48">
            <a:extLst>
              <a:ext uri="{FF2B5EF4-FFF2-40B4-BE49-F238E27FC236}">
                <a16:creationId xmlns:a16="http://schemas.microsoft.com/office/drawing/2014/main" id="{6479EE73-64B7-E673-0BDD-9E8DACCF2133}"/>
              </a:ext>
            </a:extLst>
          </p:cNvPr>
          <p:cNvSpPr/>
          <p:nvPr/>
        </p:nvSpPr>
        <p:spPr>
          <a:xfrm>
            <a:off x="5397012" y="1829757"/>
            <a:ext cx="137786" cy="416834"/>
          </a:xfrm>
          <a:prstGeom prst="rightBrac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MT"/>
          </a:p>
        </p:txBody>
      </p:sp>
      <p:sp>
        <p:nvSpPr>
          <p:cNvPr id="54" name="Right Brace 53">
            <a:extLst>
              <a:ext uri="{FF2B5EF4-FFF2-40B4-BE49-F238E27FC236}">
                <a16:creationId xmlns:a16="http://schemas.microsoft.com/office/drawing/2014/main" id="{73156AD9-CC0F-77CC-4EA8-2BFEF67D78BC}"/>
              </a:ext>
            </a:extLst>
          </p:cNvPr>
          <p:cNvSpPr/>
          <p:nvPr/>
        </p:nvSpPr>
        <p:spPr>
          <a:xfrm>
            <a:off x="5392450" y="5912368"/>
            <a:ext cx="137786" cy="319755"/>
          </a:xfrm>
          <a:prstGeom prst="rightBrac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MT"/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29704868-9E21-0509-2504-213C4C30E2CE}"/>
              </a:ext>
            </a:extLst>
          </p:cNvPr>
          <p:cNvSpPr/>
          <p:nvPr/>
        </p:nvSpPr>
        <p:spPr>
          <a:xfrm>
            <a:off x="2386447" y="2030241"/>
            <a:ext cx="2919500" cy="1854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T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940877B6-7894-2FBB-8643-09AC3C488936}"/>
              </a:ext>
            </a:extLst>
          </p:cNvPr>
          <p:cNvSpPr txBox="1"/>
          <p:nvPr/>
        </p:nvSpPr>
        <p:spPr>
          <a:xfrm>
            <a:off x="5556365" y="1747182"/>
            <a:ext cx="1770088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T" sz="1400" dirty="0">
                <a:solidFill>
                  <a:schemeClr val="bg1">
                    <a:lumMod val="50000"/>
                  </a:schemeClr>
                </a:solidFill>
              </a:rPr>
              <a:t>100mm</a:t>
            </a:r>
          </a:p>
          <a:p>
            <a:r>
              <a:rPr lang="en-GB" sz="1000" dirty="0">
                <a:solidFill>
                  <a:schemeClr val="bg1">
                    <a:lumMod val="50000"/>
                  </a:schemeClr>
                </a:solidFill>
              </a:rPr>
              <a:t>G</a:t>
            </a:r>
            <a:r>
              <a:rPr lang="en-MT" sz="1000" dirty="0">
                <a:solidFill>
                  <a:schemeClr val="bg1">
                    <a:lumMod val="50000"/>
                  </a:schemeClr>
                </a:solidFill>
              </a:rPr>
              <a:t>eogrid 40mm high </a:t>
            </a:r>
          </a:p>
          <a:p>
            <a:r>
              <a:rPr lang="en-MT" sz="1000" dirty="0">
                <a:solidFill>
                  <a:schemeClr val="bg1">
                    <a:lumMod val="50000"/>
                  </a:schemeClr>
                </a:solidFill>
              </a:rPr>
              <a:t>gravel filled &amp; on top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BA45ADE0-EE58-F566-0CA5-83A56D15B194}"/>
              </a:ext>
            </a:extLst>
          </p:cNvPr>
          <p:cNvSpPr txBox="1"/>
          <p:nvPr/>
        </p:nvSpPr>
        <p:spPr>
          <a:xfrm>
            <a:off x="5477366" y="5880691"/>
            <a:ext cx="177008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T" sz="1400" dirty="0">
                <a:solidFill>
                  <a:schemeClr val="bg1">
                    <a:lumMod val="50000"/>
                  </a:schemeClr>
                </a:solidFill>
              </a:rPr>
              <a:t>100mm</a:t>
            </a:r>
          </a:p>
          <a:p>
            <a:endParaRPr lang="en-MT" sz="12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130E66DB-843F-1360-7651-F0C5E912DE1D}"/>
              </a:ext>
            </a:extLst>
          </p:cNvPr>
          <p:cNvSpPr txBox="1"/>
          <p:nvPr/>
        </p:nvSpPr>
        <p:spPr>
          <a:xfrm>
            <a:off x="5502851" y="3912527"/>
            <a:ext cx="17700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T" sz="1400" dirty="0">
                <a:solidFill>
                  <a:schemeClr val="bg1">
                    <a:lumMod val="50000"/>
                  </a:schemeClr>
                </a:solidFill>
              </a:rPr>
              <a:t>1000mm</a:t>
            </a:r>
          </a:p>
        </p:txBody>
      </p:sp>
      <p:sp>
        <p:nvSpPr>
          <p:cNvPr id="71" name="Right Brace 70">
            <a:extLst>
              <a:ext uri="{FF2B5EF4-FFF2-40B4-BE49-F238E27FC236}">
                <a16:creationId xmlns:a16="http://schemas.microsoft.com/office/drawing/2014/main" id="{EB0810BE-3DBF-7303-7CCA-E6FCBD2B6467}"/>
              </a:ext>
            </a:extLst>
          </p:cNvPr>
          <p:cNvSpPr/>
          <p:nvPr/>
        </p:nvSpPr>
        <p:spPr>
          <a:xfrm rot="16200000" flipH="1">
            <a:off x="3733268" y="5221095"/>
            <a:ext cx="190292" cy="2273331"/>
          </a:xfrm>
          <a:prstGeom prst="rightBrac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MT"/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F832FA0C-1C02-84FF-BA0A-0D7E31D1BB53}"/>
              </a:ext>
            </a:extLst>
          </p:cNvPr>
          <p:cNvSpPr txBox="1"/>
          <p:nvPr/>
        </p:nvSpPr>
        <p:spPr>
          <a:xfrm>
            <a:off x="3403236" y="6369150"/>
            <a:ext cx="17700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T" sz="1400" dirty="0">
                <a:solidFill>
                  <a:schemeClr val="bg1">
                    <a:lumMod val="50000"/>
                  </a:schemeClr>
                </a:solidFill>
              </a:rPr>
              <a:t>800mm</a:t>
            </a:r>
          </a:p>
        </p:txBody>
      </p:sp>
      <p:sp>
        <p:nvSpPr>
          <p:cNvPr id="77" name="Right Brace 76">
            <a:extLst>
              <a:ext uri="{FF2B5EF4-FFF2-40B4-BE49-F238E27FC236}">
                <a16:creationId xmlns:a16="http://schemas.microsoft.com/office/drawing/2014/main" id="{A0D58FF1-4C0D-764B-C634-C89048F6A645}"/>
              </a:ext>
            </a:extLst>
          </p:cNvPr>
          <p:cNvSpPr/>
          <p:nvPr/>
        </p:nvSpPr>
        <p:spPr>
          <a:xfrm rot="16200000" flipH="1">
            <a:off x="3745724" y="5200939"/>
            <a:ext cx="190292" cy="2919502"/>
          </a:xfrm>
          <a:prstGeom prst="rightBrac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MT"/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13D23DE9-7944-84C5-4C2D-3236482EDA2E}"/>
              </a:ext>
            </a:extLst>
          </p:cNvPr>
          <p:cNvSpPr txBox="1"/>
          <p:nvPr/>
        </p:nvSpPr>
        <p:spPr>
          <a:xfrm>
            <a:off x="3403236" y="6619904"/>
            <a:ext cx="17700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T" sz="1400" dirty="0">
                <a:solidFill>
                  <a:schemeClr val="bg1">
                    <a:lumMod val="50000"/>
                  </a:schemeClr>
                </a:solidFill>
              </a:rPr>
              <a:t>1000mm</a:t>
            </a: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C68A10E8-7D1E-FA93-8C98-EAEA01393F63}"/>
              </a:ext>
            </a:extLst>
          </p:cNvPr>
          <p:cNvSpPr/>
          <p:nvPr/>
        </p:nvSpPr>
        <p:spPr>
          <a:xfrm rot="16200000">
            <a:off x="340700" y="3888966"/>
            <a:ext cx="4383578" cy="302738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T"/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17A84AE5-B119-88AF-9C76-BFFAFE68FCA8}"/>
              </a:ext>
            </a:extLst>
          </p:cNvPr>
          <p:cNvSpPr/>
          <p:nvPr/>
        </p:nvSpPr>
        <p:spPr>
          <a:xfrm rot="16200000">
            <a:off x="2960951" y="3892456"/>
            <a:ext cx="4376598" cy="302738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T"/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3EEAB364-8799-3116-4529-8358F885E896}"/>
              </a:ext>
            </a:extLst>
          </p:cNvPr>
          <p:cNvSpPr txBox="1"/>
          <p:nvPr/>
        </p:nvSpPr>
        <p:spPr>
          <a:xfrm>
            <a:off x="2939605" y="2977771"/>
            <a:ext cx="8034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T" dirty="0">
                <a:solidFill>
                  <a:schemeClr val="bg1"/>
                </a:solidFill>
              </a:rPr>
              <a:t>D220 HDX</a:t>
            </a: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40CECB7D-7C4E-805A-1239-40C48E1189D7}"/>
              </a:ext>
            </a:extLst>
          </p:cNvPr>
          <p:cNvSpPr txBox="1"/>
          <p:nvPr/>
        </p:nvSpPr>
        <p:spPr>
          <a:xfrm>
            <a:off x="4062816" y="2977770"/>
            <a:ext cx="8034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T" dirty="0">
                <a:solidFill>
                  <a:schemeClr val="bg1"/>
                </a:solidFill>
              </a:rPr>
              <a:t>D220 HDX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D255B731-60C1-FF20-E458-4AB54A16E8FB}"/>
              </a:ext>
            </a:extLst>
          </p:cNvPr>
          <p:cNvSpPr txBox="1"/>
          <p:nvPr/>
        </p:nvSpPr>
        <p:spPr>
          <a:xfrm>
            <a:off x="2952483" y="4514297"/>
            <a:ext cx="8034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T" dirty="0">
                <a:solidFill>
                  <a:schemeClr val="bg1"/>
                </a:solidFill>
              </a:rPr>
              <a:t>D220 HDX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230E955D-E242-0E8C-C18A-988C3C27864B}"/>
              </a:ext>
            </a:extLst>
          </p:cNvPr>
          <p:cNvSpPr txBox="1"/>
          <p:nvPr/>
        </p:nvSpPr>
        <p:spPr>
          <a:xfrm>
            <a:off x="4075694" y="4514296"/>
            <a:ext cx="8034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T" dirty="0">
                <a:solidFill>
                  <a:schemeClr val="bg1"/>
                </a:solidFill>
              </a:rPr>
              <a:t>D220 HDX</a:t>
            </a:r>
          </a:p>
        </p:txBody>
      </p:sp>
      <p:cxnSp>
        <p:nvCxnSpPr>
          <p:cNvPr id="89" name="Straight Arrow Connector 88">
            <a:extLst>
              <a:ext uri="{FF2B5EF4-FFF2-40B4-BE49-F238E27FC236}">
                <a16:creationId xmlns:a16="http://schemas.microsoft.com/office/drawing/2014/main" id="{2F688973-DE34-DA65-E729-9B61FE1301D3}"/>
              </a:ext>
            </a:extLst>
          </p:cNvPr>
          <p:cNvCxnSpPr>
            <a:cxnSpLocks/>
          </p:cNvCxnSpPr>
          <p:nvPr/>
        </p:nvCxnSpPr>
        <p:spPr>
          <a:xfrm>
            <a:off x="1747267" y="6080756"/>
            <a:ext cx="1125750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Arrow Connector 89">
            <a:extLst>
              <a:ext uri="{FF2B5EF4-FFF2-40B4-BE49-F238E27FC236}">
                <a16:creationId xmlns:a16="http://schemas.microsoft.com/office/drawing/2014/main" id="{0FC012CF-0AB9-7510-E0DF-5D8A91A07DCC}"/>
              </a:ext>
            </a:extLst>
          </p:cNvPr>
          <p:cNvCxnSpPr>
            <a:cxnSpLocks/>
          </p:cNvCxnSpPr>
          <p:nvPr/>
        </p:nvCxnSpPr>
        <p:spPr>
          <a:xfrm flipV="1">
            <a:off x="1915850" y="2234946"/>
            <a:ext cx="828597" cy="1120593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>
            <a:extLst>
              <a:ext uri="{FF2B5EF4-FFF2-40B4-BE49-F238E27FC236}">
                <a16:creationId xmlns:a16="http://schemas.microsoft.com/office/drawing/2014/main" id="{73F92A03-3C15-DCB8-AA31-2D2A154A8204}"/>
              </a:ext>
            </a:extLst>
          </p:cNvPr>
          <p:cNvCxnSpPr>
            <a:cxnSpLocks/>
          </p:cNvCxnSpPr>
          <p:nvPr/>
        </p:nvCxnSpPr>
        <p:spPr>
          <a:xfrm flipV="1">
            <a:off x="1697528" y="1950103"/>
            <a:ext cx="1186054" cy="6981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>
            <a:extLst>
              <a:ext uri="{FF2B5EF4-FFF2-40B4-BE49-F238E27FC236}">
                <a16:creationId xmlns:a16="http://schemas.microsoft.com/office/drawing/2014/main" id="{73D7F013-9A90-F189-4C0C-D0F0EB486E99}"/>
              </a:ext>
            </a:extLst>
          </p:cNvPr>
          <p:cNvCxnSpPr>
            <a:cxnSpLocks/>
          </p:cNvCxnSpPr>
          <p:nvPr/>
        </p:nvCxnSpPr>
        <p:spPr>
          <a:xfrm flipV="1">
            <a:off x="1019209" y="2138202"/>
            <a:ext cx="1743886" cy="597824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Arrow Connector 92">
            <a:extLst>
              <a:ext uri="{FF2B5EF4-FFF2-40B4-BE49-F238E27FC236}">
                <a16:creationId xmlns:a16="http://schemas.microsoft.com/office/drawing/2014/main" id="{72CEA492-5DB1-2849-8BFC-1EE72683419F}"/>
              </a:ext>
            </a:extLst>
          </p:cNvPr>
          <p:cNvCxnSpPr>
            <a:cxnSpLocks/>
          </p:cNvCxnSpPr>
          <p:nvPr/>
        </p:nvCxnSpPr>
        <p:spPr>
          <a:xfrm flipV="1">
            <a:off x="1613836" y="5558133"/>
            <a:ext cx="864611" cy="425885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TextBox 93">
            <a:extLst>
              <a:ext uri="{FF2B5EF4-FFF2-40B4-BE49-F238E27FC236}">
                <a16:creationId xmlns:a16="http://schemas.microsoft.com/office/drawing/2014/main" id="{5D39EA52-80C2-42C1-A1DE-F57F4C7B209B}"/>
              </a:ext>
            </a:extLst>
          </p:cNvPr>
          <p:cNvSpPr txBox="1"/>
          <p:nvPr/>
        </p:nvSpPr>
        <p:spPr>
          <a:xfrm>
            <a:off x="8153698" y="6597395"/>
            <a:ext cx="453965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T" sz="1000" dirty="0"/>
              <a:t>NB. Assumed soil weight 1.5t/m</a:t>
            </a:r>
            <a:r>
              <a:rPr lang="en-MT" sz="1000" baseline="30000" dirty="0"/>
              <a:t>3</a:t>
            </a:r>
            <a:r>
              <a:rPr lang="en-MT" sz="1000" dirty="0"/>
              <a:t> -  Assumed gravel weight 1.68t/m</a:t>
            </a:r>
            <a:r>
              <a:rPr lang="en-MT" sz="1000" baseline="30000" dirty="0"/>
              <a:t>3</a:t>
            </a:r>
          </a:p>
        </p:txBody>
      </p:sp>
      <p:cxnSp>
        <p:nvCxnSpPr>
          <p:cNvPr id="102" name="Straight Connector 101">
            <a:extLst>
              <a:ext uri="{FF2B5EF4-FFF2-40B4-BE49-F238E27FC236}">
                <a16:creationId xmlns:a16="http://schemas.microsoft.com/office/drawing/2014/main" id="{AE3FAF91-BBC8-7734-EFB1-CA1A6012F741}"/>
              </a:ext>
            </a:extLst>
          </p:cNvPr>
          <p:cNvCxnSpPr>
            <a:cxnSpLocks/>
          </p:cNvCxnSpPr>
          <p:nvPr/>
        </p:nvCxnSpPr>
        <p:spPr>
          <a:xfrm flipH="1">
            <a:off x="7105311" y="5932067"/>
            <a:ext cx="445504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TextBox 102">
            <a:extLst>
              <a:ext uri="{FF2B5EF4-FFF2-40B4-BE49-F238E27FC236}">
                <a16:creationId xmlns:a16="http://schemas.microsoft.com/office/drawing/2014/main" id="{E59B1E2F-623B-216C-9E93-E3120DDE33F9}"/>
              </a:ext>
            </a:extLst>
          </p:cNvPr>
          <p:cNvSpPr txBox="1"/>
          <p:nvPr/>
        </p:nvSpPr>
        <p:spPr>
          <a:xfrm>
            <a:off x="7013717" y="5975503"/>
            <a:ext cx="173108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Infiltration Surface Area </a:t>
            </a:r>
            <a:r>
              <a:rPr lang="en-MT" sz="1200" dirty="0"/>
              <a:t> </a:t>
            </a:r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DDB231D4-6EA2-4956-4310-EBE93D83A853}"/>
              </a:ext>
            </a:extLst>
          </p:cNvPr>
          <p:cNvSpPr txBox="1"/>
          <p:nvPr/>
        </p:nvSpPr>
        <p:spPr>
          <a:xfrm>
            <a:off x="9096592" y="5970311"/>
            <a:ext cx="7403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T" sz="1200" dirty="0"/>
              <a:t>1.5m</a:t>
            </a:r>
            <a:r>
              <a:rPr lang="en-MT" sz="1200" baseline="30000" dirty="0"/>
              <a:t>2</a:t>
            </a:r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D8AFE01B-A39C-493B-2141-3D7DFA7FB4C1}"/>
              </a:ext>
            </a:extLst>
          </p:cNvPr>
          <p:cNvSpPr txBox="1"/>
          <p:nvPr/>
        </p:nvSpPr>
        <p:spPr>
          <a:xfrm>
            <a:off x="10192774" y="5951517"/>
            <a:ext cx="7403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T" sz="1200" dirty="0"/>
              <a:t>2.1m</a:t>
            </a:r>
            <a:r>
              <a:rPr lang="en-MT" sz="1200" baseline="30000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6105763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>
            <a:extLst>
              <a:ext uri="{FF2B5EF4-FFF2-40B4-BE49-F238E27FC236}">
                <a16:creationId xmlns:a16="http://schemas.microsoft.com/office/drawing/2014/main" id="{A0A0B1E3-4B68-7DC2-98EA-3A5689F953FE}"/>
              </a:ext>
            </a:extLst>
          </p:cNvPr>
          <p:cNvSpPr txBox="1"/>
          <p:nvPr/>
        </p:nvSpPr>
        <p:spPr>
          <a:xfrm>
            <a:off x="261562" y="40741"/>
            <a:ext cx="5726333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T" sz="1400" b="1" dirty="0">
                <a:solidFill>
                  <a:srgbClr val="00B0F0"/>
                </a:solidFill>
              </a:rPr>
              <a:t>Hydrorock Highway Filter Drain System - Option 2: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MT" sz="1200" dirty="0">
                <a:solidFill>
                  <a:srgbClr val="00B0F0"/>
                </a:solidFill>
              </a:rPr>
              <a:t>Eliminates need for Temporary Works  (i.e. no shoring-up)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rgbClr val="00B0F0"/>
                </a:solidFill>
              </a:rPr>
              <a:t>~ 15% less soil excavation  (volume &amp; weight)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rgbClr val="00B0F0"/>
                </a:solidFill>
              </a:rPr>
              <a:t>~ 60% less infill weight  (far fewer vehicle loads with Hydrorock)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rgbClr val="00B0F0"/>
                </a:solidFill>
              </a:rPr>
              <a:t>~ 95% more water storage capacity  (almost double capacity)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rgbClr val="00B0F0"/>
                </a:solidFill>
              </a:rPr>
              <a:t>~ 33% bigger Infiltration Surface Area (much more efficient than gravel system)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rgbClr val="00B0F0"/>
                </a:solidFill>
              </a:rPr>
              <a:t>30 year filter life (double gravel 15 year filter life)</a:t>
            </a:r>
            <a:r>
              <a:rPr lang="en-MT" sz="1200" dirty="0">
                <a:solidFill>
                  <a:srgbClr val="00B0F0"/>
                </a:solidFill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MT" sz="1200" dirty="0">
                <a:solidFill>
                  <a:srgbClr val="00B0F0"/>
                </a:solidFill>
              </a:rPr>
              <a:t>Free recycling by Rockwool (gravel needs expensive cleaning)   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AFF25A6C-C59C-F6A9-3C46-22DC7A3E7E47}"/>
              </a:ext>
            </a:extLst>
          </p:cNvPr>
          <p:cNvSpPr txBox="1"/>
          <p:nvPr/>
        </p:nvSpPr>
        <p:spPr>
          <a:xfrm>
            <a:off x="6902496" y="374150"/>
            <a:ext cx="5222027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T" sz="1200" b="1" dirty="0">
                <a:solidFill>
                  <a:schemeClr val="bg1">
                    <a:lumMod val="50000"/>
                  </a:schemeClr>
                </a:solidFill>
              </a:rPr>
              <a:t>System Design:</a:t>
            </a:r>
          </a:p>
          <a:p>
            <a:endParaRPr lang="en-MT" sz="1200" dirty="0">
              <a:solidFill>
                <a:schemeClr val="bg1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MT" sz="1200" dirty="0">
                <a:solidFill>
                  <a:schemeClr val="bg1">
                    <a:lumMod val="50000"/>
                  </a:schemeClr>
                </a:solidFill>
              </a:rPr>
              <a:t>Excavation dimensions – 800mm wide x 1200mm deep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MT" sz="1200" dirty="0">
              <a:solidFill>
                <a:schemeClr val="bg1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MT" sz="1200" dirty="0">
                <a:solidFill>
                  <a:schemeClr val="bg1">
                    <a:lumMod val="50000"/>
                  </a:schemeClr>
                </a:solidFill>
              </a:rPr>
              <a:t>Actual System dimensions – 600mm wide x 1200mm deep</a:t>
            </a:r>
          </a:p>
          <a:p>
            <a:endParaRPr lang="en-MT" sz="1200" dirty="0">
              <a:solidFill>
                <a:schemeClr val="bg1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MT" sz="1200" dirty="0">
                <a:solidFill>
                  <a:schemeClr val="bg1">
                    <a:lumMod val="50000"/>
                  </a:schemeClr>
                </a:solidFill>
              </a:rPr>
              <a:t>Hydrorock Blocks D170 HDX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MT" sz="1200" dirty="0">
                <a:solidFill>
                  <a:schemeClr val="bg1">
                    <a:lumMod val="50000"/>
                  </a:schemeClr>
                </a:solidFill>
              </a:rPr>
              <a:t>Each @ 1200mm L x 300mm W x 500mm H (28.8kg)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MT" sz="1200" dirty="0">
                <a:solidFill>
                  <a:schemeClr val="bg1">
                    <a:lumMod val="50000"/>
                  </a:schemeClr>
                </a:solidFill>
              </a:rPr>
              <a:t>Each @ 170 L storage capacity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MT" sz="1200" dirty="0">
              <a:solidFill>
                <a:schemeClr val="bg1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MT" sz="1200" dirty="0">
                <a:solidFill>
                  <a:schemeClr val="bg1">
                    <a:lumMod val="50000"/>
                  </a:schemeClr>
                </a:solidFill>
              </a:rPr>
              <a:t>Extra-High Density Hydrorock Blocks (160kg / m</a:t>
            </a:r>
            <a:r>
              <a:rPr lang="en-MT" sz="1200" baseline="30000" dirty="0">
                <a:solidFill>
                  <a:schemeClr val="bg1">
                    <a:lumMod val="50000"/>
                  </a:schemeClr>
                </a:solidFill>
              </a:rPr>
              <a:t>3</a:t>
            </a:r>
            <a:r>
              <a:rPr lang="en-MT" sz="1200" dirty="0">
                <a:solidFill>
                  <a:schemeClr val="bg1">
                    <a:lumMod val="50000"/>
                  </a:schemeClr>
                </a:solidFill>
              </a:rPr>
              <a:t>) with GeoGrids lifts loading capacity to Ultra-High Density (200kg / m</a:t>
            </a:r>
            <a:r>
              <a:rPr lang="en-MT" sz="1200" baseline="30000" dirty="0">
                <a:solidFill>
                  <a:schemeClr val="bg1">
                    <a:lumMod val="50000"/>
                  </a:schemeClr>
                </a:solidFill>
              </a:rPr>
              <a:t>3</a:t>
            </a:r>
            <a:r>
              <a:rPr lang="en-MT" sz="1200" dirty="0">
                <a:solidFill>
                  <a:schemeClr val="bg1">
                    <a:lumMod val="50000"/>
                  </a:schemeClr>
                </a:solidFill>
              </a:rPr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MT" sz="1200" dirty="0">
              <a:solidFill>
                <a:schemeClr val="bg1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MT" sz="1200" dirty="0">
                <a:solidFill>
                  <a:schemeClr val="bg1">
                    <a:lumMod val="50000"/>
                  </a:schemeClr>
                </a:solidFill>
              </a:rPr>
              <a:t>Storage capacity per linear metre – 652 L</a:t>
            </a:r>
          </a:p>
        </p:txBody>
      </p: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504438F8-A048-0191-B04B-5AAEF3F7069D}"/>
              </a:ext>
            </a:extLst>
          </p:cNvPr>
          <p:cNvCxnSpPr>
            <a:cxnSpLocks/>
          </p:cNvCxnSpPr>
          <p:nvPr/>
        </p:nvCxnSpPr>
        <p:spPr>
          <a:xfrm>
            <a:off x="8949312" y="3934371"/>
            <a:ext cx="0" cy="23181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11CF2878-9D96-7B22-F40E-E1D61F5D3072}"/>
              </a:ext>
            </a:extLst>
          </p:cNvPr>
          <p:cNvCxnSpPr>
            <a:cxnSpLocks/>
          </p:cNvCxnSpPr>
          <p:nvPr/>
        </p:nvCxnSpPr>
        <p:spPr>
          <a:xfrm>
            <a:off x="10050545" y="3910465"/>
            <a:ext cx="0" cy="234208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5B4D5606-4CE4-6C7C-159B-E0D2A52DB620}"/>
              </a:ext>
            </a:extLst>
          </p:cNvPr>
          <p:cNvCxnSpPr>
            <a:cxnSpLocks/>
          </p:cNvCxnSpPr>
          <p:nvPr/>
        </p:nvCxnSpPr>
        <p:spPr>
          <a:xfrm flipH="1">
            <a:off x="7078431" y="4163176"/>
            <a:ext cx="4416007" cy="23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400AA4A7-B8D9-98C4-BDBB-FEE879C8A990}"/>
              </a:ext>
            </a:extLst>
          </p:cNvPr>
          <p:cNvCxnSpPr>
            <a:cxnSpLocks/>
          </p:cNvCxnSpPr>
          <p:nvPr/>
        </p:nvCxnSpPr>
        <p:spPr>
          <a:xfrm flipH="1">
            <a:off x="7078431" y="4454925"/>
            <a:ext cx="4416007" cy="554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98D8F349-22E8-5E12-6FA9-D927847D986A}"/>
              </a:ext>
            </a:extLst>
          </p:cNvPr>
          <p:cNvCxnSpPr>
            <a:cxnSpLocks/>
          </p:cNvCxnSpPr>
          <p:nvPr/>
        </p:nvCxnSpPr>
        <p:spPr>
          <a:xfrm flipH="1">
            <a:off x="7078431" y="4811286"/>
            <a:ext cx="441600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>
            <a:extLst>
              <a:ext uri="{FF2B5EF4-FFF2-40B4-BE49-F238E27FC236}">
                <a16:creationId xmlns:a16="http://schemas.microsoft.com/office/drawing/2014/main" id="{A0138059-3E13-04BD-5846-7CA67F9E8E51}"/>
              </a:ext>
            </a:extLst>
          </p:cNvPr>
          <p:cNvSpPr txBox="1"/>
          <p:nvPr/>
        </p:nvSpPr>
        <p:spPr>
          <a:xfrm>
            <a:off x="9066219" y="3891407"/>
            <a:ext cx="6951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T" sz="1200" dirty="0"/>
              <a:t>Gravel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023B0511-8FF2-E45E-4782-A08B095D8AE1}"/>
              </a:ext>
            </a:extLst>
          </p:cNvPr>
          <p:cNvSpPr txBox="1"/>
          <p:nvPr/>
        </p:nvSpPr>
        <p:spPr>
          <a:xfrm>
            <a:off x="10041161" y="3888496"/>
            <a:ext cx="102504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T" sz="1200" dirty="0"/>
              <a:t>Hydrorock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C6ABDBF4-CCDB-3943-4C0F-37A6622AE5DF}"/>
              </a:ext>
            </a:extLst>
          </p:cNvPr>
          <p:cNvSpPr txBox="1"/>
          <p:nvPr/>
        </p:nvSpPr>
        <p:spPr>
          <a:xfrm>
            <a:off x="7013717" y="4163176"/>
            <a:ext cx="15530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T" sz="1200" dirty="0"/>
              <a:t>Excavation Depth 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8FEA22D6-091C-AA45-0A98-5F1058BD4BA7}"/>
              </a:ext>
            </a:extLst>
          </p:cNvPr>
          <p:cNvSpPr txBox="1"/>
          <p:nvPr/>
        </p:nvSpPr>
        <p:spPr>
          <a:xfrm>
            <a:off x="7000058" y="4489542"/>
            <a:ext cx="138216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T" sz="1200" dirty="0"/>
              <a:t>Excavation Width 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C922C0B3-806D-098E-E9DD-72A0515F258D}"/>
              </a:ext>
            </a:extLst>
          </p:cNvPr>
          <p:cNvSpPr txBox="1"/>
          <p:nvPr/>
        </p:nvSpPr>
        <p:spPr>
          <a:xfrm>
            <a:off x="7013717" y="5585655"/>
            <a:ext cx="173108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W</a:t>
            </a:r>
            <a:r>
              <a:rPr lang="en-MT" sz="1200" dirty="0"/>
              <a:t>ater Storage Capacity 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EF5EF873-AD23-4088-61F4-36A02C494585}"/>
              </a:ext>
            </a:extLst>
          </p:cNvPr>
          <p:cNvSpPr txBox="1"/>
          <p:nvPr/>
        </p:nvSpPr>
        <p:spPr>
          <a:xfrm>
            <a:off x="9043664" y="4190936"/>
            <a:ext cx="7403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T" sz="1200" dirty="0"/>
              <a:t>1500mm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2DF50BE1-B626-A935-4F3C-93C8C434B9B7}"/>
              </a:ext>
            </a:extLst>
          </p:cNvPr>
          <p:cNvSpPr txBox="1"/>
          <p:nvPr/>
        </p:nvSpPr>
        <p:spPr>
          <a:xfrm>
            <a:off x="10031775" y="4180574"/>
            <a:ext cx="7403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T" sz="1200" dirty="0"/>
              <a:t>1200mm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11F1EA4E-FBD5-AE24-CE20-3B61075087CD}"/>
              </a:ext>
            </a:extLst>
          </p:cNvPr>
          <p:cNvSpPr txBox="1"/>
          <p:nvPr/>
        </p:nvSpPr>
        <p:spPr>
          <a:xfrm>
            <a:off x="9105731" y="4464529"/>
            <a:ext cx="7403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T" sz="1200" dirty="0"/>
              <a:t>750mm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9D72DBD2-38B4-FB83-46CC-DE771FAFEFCB}"/>
              </a:ext>
            </a:extLst>
          </p:cNvPr>
          <p:cNvSpPr txBox="1"/>
          <p:nvPr/>
        </p:nvSpPr>
        <p:spPr>
          <a:xfrm>
            <a:off x="10053373" y="4454925"/>
            <a:ext cx="7403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T" sz="1200" dirty="0"/>
              <a:t>  800mm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AE2C2BE0-504F-635B-B072-0B04C4A9B329}"/>
              </a:ext>
            </a:extLst>
          </p:cNvPr>
          <p:cNvSpPr txBox="1"/>
          <p:nvPr/>
        </p:nvSpPr>
        <p:spPr>
          <a:xfrm>
            <a:off x="9105731" y="5582316"/>
            <a:ext cx="7403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T" sz="1200" dirty="0"/>
              <a:t>338L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FBD544D4-4CF1-5501-F19E-42A865236601}"/>
              </a:ext>
            </a:extLst>
          </p:cNvPr>
          <p:cNvSpPr txBox="1"/>
          <p:nvPr/>
        </p:nvSpPr>
        <p:spPr>
          <a:xfrm>
            <a:off x="10113664" y="5572420"/>
            <a:ext cx="188000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T" sz="1200" dirty="0"/>
              <a:t>652L (Blocks &amp; gravel)                                                         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86BD4429-B027-81EB-6504-757CDFC40C22}"/>
              </a:ext>
            </a:extLst>
          </p:cNvPr>
          <p:cNvSpPr txBox="1"/>
          <p:nvPr/>
        </p:nvSpPr>
        <p:spPr>
          <a:xfrm>
            <a:off x="6907615" y="3557345"/>
            <a:ext cx="484806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T" sz="1400" b="1" dirty="0"/>
              <a:t> System Comparison – Gravel Vs Hydrorock per linear metre: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93A8E20D-3774-043B-5DB9-EA5CB3000DE1}"/>
              </a:ext>
            </a:extLst>
          </p:cNvPr>
          <p:cNvCxnSpPr>
            <a:cxnSpLocks/>
          </p:cNvCxnSpPr>
          <p:nvPr/>
        </p:nvCxnSpPr>
        <p:spPr>
          <a:xfrm flipH="1">
            <a:off x="7105311" y="5182175"/>
            <a:ext cx="438912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68F8DC36-0F35-B3F9-0204-291243DB72FF}"/>
              </a:ext>
            </a:extLst>
          </p:cNvPr>
          <p:cNvSpPr txBox="1"/>
          <p:nvPr/>
        </p:nvSpPr>
        <p:spPr>
          <a:xfrm>
            <a:off x="7000057" y="4848825"/>
            <a:ext cx="206616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T" sz="1200" dirty="0"/>
              <a:t>Excavation Volume / weight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FCF89CEB-F3CB-38C2-DFF5-445AC85049BD}"/>
              </a:ext>
            </a:extLst>
          </p:cNvPr>
          <p:cNvSpPr txBox="1"/>
          <p:nvPr/>
        </p:nvSpPr>
        <p:spPr>
          <a:xfrm>
            <a:off x="8941503" y="4863682"/>
            <a:ext cx="109965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T" sz="1200" dirty="0"/>
              <a:t>1.13m</a:t>
            </a:r>
            <a:r>
              <a:rPr lang="en-MT" sz="1200" baseline="30000" dirty="0"/>
              <a:t>3 </a:t>
            </a:r>
            <a:r>
              <a:rPr lang="en-MT" sz="1200" dirty="0"/>
              <a:t>/ 1.7t</a:t>
            </a:r>
            <a:endParaRPr lang="en-MT" sz="1200" baseline="30000" dirty="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BE981E55-EDE0-BA63-E100-5C71A33D9B4C}"/>
              </a:ext>
            </a:extLst>
          </p:cNvPr>
          <p:cNvSpPr txBox="1"/>
          <p:nvPr/>
        </p:nvSpPr>
        <p:spPr>
          <a:xfrm>
            <a:off x="10131175" y="4870065"/>
            <a:ext cx="149801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T" sz="1200" dirty="0"/>
              <a:t>0.96m</a:t>
            </a:r>
            <a:r>
              <a:rPr lang="en-MT" sz="1200" baseline="30000" dirty="0"/>
              <a:t>3 </a:t>
            </a:r>
            <a:r>
              <a:rPr lang="en-MT" sz="1200" dirty="0"/>
              <a:t>/ 1.44t</a:t>
            </a:r>
            <a:endParaRPr lang="en-MT" sz="1200" baseline="30000" dirty="0"/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AE6D3AC3-FFDB-6487-381D-D611424A7E00}"/>
              </a:ext>
            </a:extLst>
          </p:cNvPr>
          <p:cNvCxnSpPr>
            <a:cxnSpLocks/>
          </p:cNvCxnSpPr>
          <p:nvPr/>
        </p:nvCxnSpPr>
        <p:spPr>
          <a:xfrm flipH="1">
            <a:off x="7082347" y="5541254"/>
            <a:ext cx="445504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14070E0E-EF97-BF97-F715-F7E60A57D336}"/>
              </a:ext>
            </a:extLst>
          </p:cNvPr>
          <p:cNvSpPr txBox="1"/>
          <p:nvPr/>
        </p:nvSpPr>
        <p:spPr>
          <a:xfrm>
            <a:off x="7013717" y="5233090"/>
            <a:ext cx="17791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T" sz="1200" dirty="0"/>
              <a:t>Material infill weight 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03E5620E-FFCB-14A3-9A77-F6ED24D59B8D}"/>
              </a:ext>
            </a:extLst>
          </p:cNvPr>
          <p:cNvSpPr txBox="1"/>
          <p:nvPr/>
        </p:nvSpPr>
        <p:spPr>
          <a:xfrm>
            <a:off x="10136327" y="5223215"/>
            <a:ext cx="20081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T" sz="1200" dirty="0"/>
              <a:t>~0.7t (Blocks &amp; gravel)</a:t>
            </a:r>
            <a:endParaRPr lang="en-MT" sz="1200" baseline="30000" dirty="0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0B05302F-0126-736F-074E-2836D4139ACF}"/>
              </a:ext>
            </a:extLst>
          </p:cNvPr>
          <p:cNvSpPr txBox="1"/>
          <p:nvPr/>
        </p:nvSpPr>
        <p:spPr>
          <a:xfrm>
            <a:off x="9108506" y="5243724"/>
            <a:ext cx="7403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T" sz="1200" dirty="0"/>
              <a:t>1.9t</a:t>
            </a:r>
            <a:endParaRPr lang="en-MT" sz="1200" baseline="30000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D814B79-DE44-D7C0-36AF-226DE51791DF}"/>
              </a:ext>
            </a:extLst>
          </p:cNvPr>
          <p:cNvSpPr/>
          <p:nvPr/>
        </p:nvSpPr>
        <p:spPr>
          <a:xfrm>
            <a:off x="2701072" y="2288839"/>
            <a:ext cx="1127342" cy="1776968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T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7438C63-FE53-D9BB-5C3A-039D911EC1B2}"/>
              </a:ext>
            </a:extLst>
          </p:cNvPr>
          <p:cNvSpPr/>
          <p:nvPr/>
        </p:nvSpPr>
        <p:spPr>
          <a:xfrm>
            <a:off x="3847062" y="2288839"/>
            <a:ext cx="1127342" cy="1776968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T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616CAE1-4540-C6DA-FC31-020EB4D2F3F7}"/>
              </a:ext>
            </a:extLst>
          </p:cNvPr>
          <p:cNvSpPr/>
          <p:nvPr/>
        </p:nvSpPr>
        <p:spPr>
          <a:xfrm>
            <a:off x="2701072" y="4083569"/>
            <a:ext cx="1127342" cy="18288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T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ADEF5827-F58F-A4D0-F5C6-796F7A0809B6}"/>
              </a:ext>
            </a:extLst>
          </p:cNvPr>
          <p:cNvSpPr/>
          <p:nvPr/>
        </p:nvSpPr>
        <p:spPr>
          <a:xfrm>
            <a:off x="3847062" y="4083569"/>
            <a:ext cx="1127342" cy="18288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T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0B382584-CE95-760A-C12A-6F7416D1D907}"/>
              </a:ext>
            </a:extLst>
          </p:cNvPr>
          <p:cNvSpPr/>
          <p:nvPr/>
        </p:nvSpPr>
        <p:spPr>
          <a:xfrm>
            <a:off x="2381119" y="1848546"/>
            <a:ext cx="2919500" cy="302738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T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5A2B11D7-5DE6-A36A-6CD7-BA7762A851FC}"/>
              </a:ext>
            </a:extLst>
          </p:cNvPr>
          <p:cNvSpPr/>
          <p:nvPr/>
        </p:nvSpPr>
        <p:spPr>
          <a:xfrm>
            <a:off x="2683858" y="5929387"/>
            <a:ext cx="2314023" cy="302738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T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373CFD10-D4C4-4604-0700-D041887622CF}"/>
              </a:ext>
            </a:extLst>
          </p:cNvPr>
          <p:cNvSpPr txBox="1"/>
          <p:nvPr/>
        </p:nvSpPr>
        <p:spPr>
          <a:xfrm>
            <a:off x="328272" y="1765437"/>
            <a:ext cx="17700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T" sz="1400" dirty="0">
                <a:solidFill>
                  <a:schemeClr val="bg1">
                    <a:lumMod val="50000"/>
                  </a:schemeClr>
                </a:solidFill>
              </a:rPr>
              <a:t>Gravel (20mm +)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AB3CF5FF-B485-0677-DAD7-8BDD01A02ABD}"/>
              </a:ext>
            </a:extLst>
          </p:cNvPr>
          <p:cNvSpPr txBox="1"/>
          <p:nvPr/>
        </p:nvSpPr>
        <p:spPr>
          <a:xfrm>
            <a:off x="236359" y="5984018"/>
            <a:ext cx="17700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T" sz="1400" dirty="0">
                <a:solidFill>
                  <a:schemeClr val="bg1">
                    <a:lumMod val="50000"/>
                  </a:schemeClr>
                </a:solidFill>
              </a:rPr>
              <a:t>Drainage Sand or </a:t>
            </a:r>
          </a:p>
          <a:p>
            <a:r>
              <a:rPr lang="en-MT" sz="1400" dirty="0">
                <a:solidFill>
                  <a:schemeClr val="bg1">
                    <a:lumMod val="50000"/>
                  </a:schemeClr>
                </a:solidFill>
              </a:rPr>
              <a:t>Pea Shingle</a:t>
            </a:r>
          </a:p>
        </p:txBody>
      </p: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8FE8A592-AD22-99D3-B04B-C2E2D8FD5899}"/>
              </a:ext>
            </a:extLst>
          </p:cNvPr>
          <p:cNvCxnSpPr>
            <a:cxnSpLocks/>
          </p:cNvCxnSpPr>
          <p:nvPr/>
        </p:nvCxnSpPr>
        <p:spPr>
          <a:xfrm>
            <a:off x="2381119" y="2246591"/>
            <a:ext cx="2919500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>
            <a:extLst>
              <a:ext uri="{FF2B5EF4-FFF2-40B4-BE49-F238E27FC236}">
                <a16:creationId xmlns:a16="http://schemas.microsoft.com/office/drawing/2014/main" id="{7AAF7CDC-E733-4AB8-B552-1BD90E0EE272}"/>
              </a:ext>
            </a:extLst>
          </p:cNvPr>
          <p:cNvSpPr txBox="1"/>
          <p:nvPr/>
        </p:nvSpPr>
        <p:spPr>
          <a:xfrm>
            <a:off x="395038" y="3171363"/>
            <a:ext cx="19917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chemeClr val="bg1">
                    <a:lumMod val="50000"/>
                  </a:schemeClr>
                </a:solidFill>
              </a:rPr>
              <a:t>G</a:t>
            </a:r>
            <a:r>
              <a:rPr lang="en-MT" sz="1400" dirty="0">
                <a:solidFill>
                  <a:schemeClr val="bg1">
                    <a:lumMod val="50000"/>
                  </a:schemeClr>
                </a:solidFill>
              </a:rPr>
              <a:t>eotex membrane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816D0F37-EAAC-70A2-6455-BF08694005FC}"/>
              </a:ext>
            </a:extLst>
          </p:cNvPr>
          <p:cNvSpPr txBox="1"/>
          <p:nvPr/>
        </p:nvSpPr>
        <p:spPr>
          <a:xfrm>
            <a:off x="261562" y="2611117"/>
            <a:ext cx="19917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chemeClr val="bg1">
                    <a:lumMod val="50000"/>
                  </a:schemeClr>
                </a:solidFill>
              </a:rPr>
              <a:t>G</a:t>
            </a:r>
            <a:r>
              <a:rPr lang="en-MT" sz="1400" dirty="0">
                <a:solidFill>
                  <a:schemeClr val="bg1">
                    <a:lumMod val="50000"/>
                  </a:schemeClr>
                </a:solidFill>
              </a:rPr>
              <a:t>eoGrid</a:t>
            </a:r>
          </a:p>
        </p:txBody>
      </p:sp>
      <p:sp>
        <p:nvSpPr>
          <p:cNvPr id="49" name="Right Brace 48">
            <a:extLst>
              <a:ext uri="{FF2B5EF4-FFF2-40B4-BE49-F238E27FC236}">
                <a16:creationId xmlns:a16="http://schemas.microsoft.com/office/drawing/2014/main" id="{6479EE73-64B7-E673-0BDD-9E8DACCF2133}"/>
              </a:ext>
            </a:extLst>
          </p:cNvPr>
          <p:cNvSpPr/>
          <p:nvPr/>
        </p:nvSpPr>
        <p:spPr>
          <a:xfrm>
            <a:off x="5397012" y="1829757"/>
            <a:ext cx="137786" cy="416834"/>
          </a:xfrm>
          <a:prstGeom prst="rightBrac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MT"/>
          </a:p>
        </p:txBody>
      </p:sp>
      <p:sp>
        <p:nvSpPr>
          <p:cNvPr id="54" name="Right Brace 53">
            <a:extLst>
              <a:ext uri="{FF2B5EF4-FFF2-40B4-BE49-F238E27FC236}">
                <a16:creationId xmlns:a16="http://schemas.microsoft.com/office/drawing/2014/main" id="{73156AD9-CC0F-77CC-4EA8-2BFEF67D78BC}"/>
              </a:ext>
            </a:extLst>
          </p:cNvPr>
          <p:cNvSpPr/>
          <p:nvPr/>
        </p:nvSpPr>
        <p:spPr>
          <a:xfrm>
            <a:off x="5392450" y="5912368"/>
            <a:ext cx="137786" cy="319755"/>
          </a:xfrm>
          <a:prstGeom prst="rightBrac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MT"/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29704868-9E21-0509-2504-213C4C30E2CE}"/>
              </a:ext>
            </a:extLst>
          </p:cNvPr>
          <p:cNvSpPr/>
          <p:nvPr/>
        </p:nvSpPr>
        <p:spPr>
          <a:xfrm>
            <a:off x="2386447" y="2030241"/>
            <a:ext cx="2919500" cy="1854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T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940877B6-7894-2FBB-8643-09AC3C488936}"/>
              </a:ext>
            </a:extLst>
          </p:cNvPr>
          <p:cNvSpPr txBox="1"/>
          <p:nvPr/>
        </p:nvSpPr>
        <p:spPr>
          <a:xfrm>
            <a:off x="5556365" y="1747182"/>
            <a:ext cx="1770088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T" sz="1400" dirty="0">
                <a:solidFill>
                  <a:schemeClr val="bg1">
                    <a:lumMod val="50000"/>
                  </a:schemeClr>
                </a:solidFill>
              </a:rPr>
              <a:t>100mm</a:t>
            </a:r>
          </a:p>
          <a:p>
            <a:r>
              <a:rPr lang="en-GB" sz="1000" dirty="0">
                <a:solidFill>
                  <a:schemeClr val="bg1">
                    <a:lumMod val="50000"/>
                  </a:schemeClr>
                </a:solidFill>
              </a:rPr>
              <a:t>G</a:t>
            </a:r>
            <a:r>
              <a:rPr lang="en-MT" sz="1000" dirty="0">
                <a:solidFill>
                  <a:schemeClr val="bg1">
                    <a:lumMod val="50000"/>
                  </a:schemeClr>
                </a:solidFill>
              </a:rPr>
              <a:t>eogrid 40mm high </a:t>
            </a:r>
          </a:p>
          <a:p>
            <a:r>
              <a:rPr lang="en-MT" sz="1000" dirty="0">
                <a:solidFill>
                  <a:schemeClr val="bg1">
                    <a:lumMod val="50000"/>
                  </a:schemeClr>
                </a:solidFill>
              </a:rPr>
              <a:t>gravel filled &amp; on top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BA45ADE0-EE58-F566-0CA5-83A56D15B194}"/>
              </a:ext>
            </a:extLst>
          </p:cNvPr>
          <p:cNvSpPr txBox="1"/>
          <p:nvPr/>
        </p:nvSpPr>
        <p:spPr>
          <a:xfrm>
            <a:off x="5477366" y="5880691"/>
            <a:ext cx="177008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T" sz="1400" dirty="0">
                <a:solidFill>
                  <a:schemeClr val="bg1">
                    <a:lumMod val="50000"/>
                  </a:schemeClr>
                </a:solidFill>
              </a:rPr>
              <a:t>100mm</a:t>
            </a:r>
          </a:p>
          <a:p>
            <a:endParaRPr lang="en-MT" sz="12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130E66DB-843F-1360-7651-F0C5E912DE1D}"/>
              </a:ext>
            </a:extLst>
          </p:cNvPr>
          <p:cNvSpPr txBox="1"/>
          <p:nvPr/>
        </p:nvSpPr>
        <p:spPr>
          <a:xfrm>
            <a:off x="5502851" y="3912527"/>
            <a:ext cx="17700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T" sz="1400" dirty="0">
                <a:solidFill>
                  <a:schemeClr val="bg1">
                    <a:lumMod val="50000"/>
                  </a:schemeClr>
                </a:solidFill>
              </a:rPr>
              <a:t>1000mm</a:t>
            </a:r>
          </a:p>
        </p:txBody>
      </p:sp>
      <p:sp>
        <p:nvSpPr>
          <p:cNvPr id="71" name="Right Brace 70">
            <a:extLst>
              <a:ext uri="{FF2B5EF4-FFF2-40B4-BE49-F238E27FC236}">
                <a16:creationId xmlns:a16="http://schemas.microsoft.com/office/drawing/2014/main" id="{EB0810BE-3DBF-7303-7CCA-E6FCBD2B6467}"/>
              </a:ext>
            </a:extLst>
          </p:cNvPr>
          <p:cNvSpPr/>
          <p:nvPr/>
        </p:nvSpPr>
        <p:spPr>
          <a:xfrm rot="16200000" flipH="1">
            <a:off x="3733268" y="5221095"/>
            <a:ext cx="190292" cy="2273331"/>
          </a:xfrm>
          <a:prstGeom prst="rightBrac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MT"/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F832FA0C-1C02-84FF-BA0A-0D7E31D1BB53}"/>
              </a:ext>
            </a:extLst>
          </p:cNvPr>
          <p:cNvSpPr txBox="1"/>
          <p:nvPr/>
        </p:nvSpPr>
        <p:spPr>
          <a:xfrm>
            <a:off x="3403236" y="6369150"/>
            <a:ext cx="17700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T" sz="1400" dirty="0">
                <a:solidFill>
                  <a:schemeClr val="bg1">
                    <a:lumMod val="50000"/>
                  </a:schemeClr>
                </a:solidFill>
              </a:rPr>
              <a:t>600mm</a:t>
            </a:r>
          </a:p>
        </p:txBody>
      </p:sp>
      <p:sp>
        <p:nvSpPr>
          <p:cNvPr id="77" name="Right Brace 76">
            <a:extLst>
              <a:ext uri="{FF2B5EF4-FFF2-40B4-BE49-F238E27FC236}">
                <a16:creationId xmlns:a16="http://schemas.microsoft.com/office/drawing/2014/main" id="{A0D58FF1-4C0D-764B-C634-C89048F6A645}"/>
              </a:ext>
            </a:extLst>
          </p:cNvPr>
          <p:cNvSpPr/>
          <p:nvPr/>
        </p:nvSpPr>
        <p:spPr>
          <a:xfrm rot="16200000" flipH="1">
            <a:off x="3745724" y="5200939"/>
            <a:ext cx="190292" cy="2919502"/>
          </a:xfrm>
          <a:prstGeom prst="rightBrac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MT"/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13D23DE9-7944-84C5-4C2D-3236482EDA2E}"/>
              </a:ext>
            </a:extLst>
          </p:cNvPr>
          <p:cNvSpPr txBox="1"/>
          <p:nvPr/>
        </p:nvSpPr>
        <p:spPr>
          <a:xfrm>
            <a:off x="3403236" y="6619904"/>
            <a:ext cx="17700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T" sz="1400" dirty="0">
                <a:solidFill>
                  <a:schemeClr val="bg1">
                    <a:lumMod val="50000"/>
                  </a:schemeClr>
                </a:solidFill>
              </a:rPr>
              <a:t>800mm</a:t>
            </a: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C68A10E8-7D1E-FA93-8C98-EAEA01393F63}"/>
              </a:ext>
            </a:extLst>
          </p:cNvPr>
          <p:cNvSpPr/>
          <p:nvPr/>
        </p:nvSpPr>
        <p:spPr>
          <a:xfrm rot="16200000">
            <a:off x="340700" y="3888966"/>
            <a:ext cx="4383578" cy="302738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T"/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17A84AE5-B119-88AF-9C76-BFFAFE68FCA8}"/>
              </a:ext>
            </a:extLst>
          </p:cNvPr>
          <p:cNvSpPr/>
          <p:nvPr/>
        </p:nvSpPr>
        <p:spPr>
          <a:xfrm rot="16200000">
            <a:off x="2960951" y="3892456"/>
            <a:ext cx="4376598" cy="302738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T"/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3EEAB364-8799-3116-4529-8358F885E896}"/>
              </a:ext>
            </a:extLst>
          </p:cNvPr>
          <p:cNvSpPr txBox="1"/>
          <p:nvPr/>
        </p:nvSpPr>
        <p:spPr>
          <a:xfrm>
            <a:off x="2939605" y="2977771"/>
            <a:ext cx="8034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T" dirty="0">
                <a:solidFill>
                  <a:schemeClr val="bg1"/>
                </a:solidFill>
              </a:rPr>
              <a:t>D170 HDX</a:t>
            </a: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40CECB7D-7C4E-805A-1239-40C48E1189D7}"/>
              </a:ext>
            </a:extLst>
          </p:cNvPr>
          <p:cNvSpPr txBox="1"/>
          <p:nvPr/>
        </p:nvSpPr>
        <p:spPr>
          <a:xfrm>
            <a:off x="4062816" y="2977770"/>
            <a:ext cx="8034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T" dirty="0">
                <a:solidFill>
                  <a:schemeClr val="bg1"/>
                </a:solidFill>
              </a:rPr>
              <a:t>D170 HDX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D255B731-60C1-FF20-E458-4AB54A16E8FB}"/>
              </a:ext>
            </a:extLst>
          </p:cNvPr>
          <p:cNvSpPr txBox="1"/>
          <p:nvPr/>
        </p:nvSpPr>
        <p:spPr>
          <a:xfrm>
            <a:off x="2952483" y="4514297"/>
            <a:ext cx="8034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T" dirty="0">
                <a:solidFill>
                  <a:schemeClr val="bg1"/>
                </a:solidFill>
              </a:rPr>
              <a:t>D170 HDX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230E955D-E242-0E8C-C18A-988C3C27864B}"/>
              </a:ext>
            </a:extLst>
          </p:cNvPr>
          <p:cNvSpPr txBox="1"/>
          <p:nvPr/>
        </p:nvSpPr>
        <p:spPr>
          <a:xfrm>
            <a:off x="4075694" y="4514296"/>
            <a:ext cx="8034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T" dirty="0">
                <a:solidFill>
                  <a:schemeClr val="bg1"/>
                </a:solidFill>
              </a:rPr>
              <a:t>D170 HDX</a:t>
            </a:r>
          </a:p>
        </p:txBody>
      </p:sp>
      <p:cxnSp>
        <p:nvCxnSpPr>
          <p:cNvPr id="89" name="Straight Arrow Connector 88">
            <a:extLst>
              <a:ext uri="{FF2B5EF4-FFF2-40B4-BE49-F238E27FC236}">
                <a16:creationId xmlns:a16="http://schemas.microsoft.com/office/drawing/2014/main" id="{2F688973-DE34-DA65-E729-9B61FE1301D3}"/>
              </a:ext>
            </a:extLst>
          </p:cNvPr>
          <p:cNvCxnSpPr>
            <a:cxnSpLocks/>
          </p:cNvCxnSpPr>
          <p:nvPr/>
        </p:nvCxnSpPr>
        <p:spPr>
          <a:xfrm>
            <a:off x="1747267" y="6080756"/>
            <a:ext cx="1125750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Arrow Connector 89">
            <a:extLst>
              <a:ext uri="{FF2B5EF4-FFF2-40B4-BE49-F238E27FC236}">
                <a16:creationId xmlns:a16="http://schemas.microsoft.com/office/drawing/2014/main" id="{0FC012CF-0AB9-7510-E0DF-5D8A91A07DCC}"/>
              </a:ext>
            </a:extLst>
          </p:cNvPr>
          <p:cNvCxnSpPr>
            <a:cxnSpLocks/>
          </p:cNvCxnSpPr>
          <p:nvPr/>
        </p:nvCxnSpPr>
        <p:spPr>
          <a:xfrm flipV="1">
            <a:off x="1915850" y="2234946"/>
            <a:ext cx="828597" cy="1120593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>
            <a:extLst>
              <a:ext uri="{FF2B5EF4-FFF2-40B4-BE49-F238E27FC236}">
                <a16:creationId xmlns:a16="http://schemas.microsoft.com/office/drawing/2014/main" id="{73F92A03-3C15-DCB8-AA31-2D2A154A8204}"/>
              </a:ext>
            </a:extLst>
          </p:cNvPr>
          <p:cNvCxnSpPr>
            <a:cxnSpLocks/>
          </p:cNvCxnSpPr>
          <p:nvPr/>
        </p:nvCxnSpPr>
        <p:spPr>
          <a:xfrm flipV="1">
            <a:off x="1697528" y="1950103"/>
            <a:ext cx="1186054" cy="6981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>
            <a:extLst>
              <a:ext uri="{FF2B5EF4-FFF2-40B4-BE49-F238E27FC236}">
                <a16:creationId xmlns:a16="http://schemas.microsoft.com/office/drawing/2014/main" id="{73D7F013-9A90-F189-4C0C-D0F0EB486E99}"/>
              </a:ext>
            </a:extLst>
          </p:cNvPr>
          <p:cNvCxnSpPr>
            <a:cxnSpLocks/>
          </p:cNvCxnSpPr>
          <p:nvPr/>
        </p:nvCxnSpPr>
        <p:spPr>
          <a:xfrm flipV="1">
            <a:off x="1019209" y="2138202"/>
            <a:ext cx="1743886" cy="597824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Arrow Connector 92">
            <a:extLst>
              <a:ext uri="{FF2B5EF4-FFF2-40B4-BE49-F238E27FC236}">
                <a16:creationId xmlns:a16="http://schemas.microsoft.com/office/drawing/2014/main" id="{72CEA492-5DB1-2849-8BFC-1EE72683419F}"/>
              </a:ext>
            </a:extLst>
          </p:cNvPr>
          <p:cNvCxnSpPr>
            <a:cxnSpLocks/>
          </p:cNvCxnSpPr>
          <p:nvPr/>
        </p:nvCxnSpPr>
        <p:spPr>
          <a:xfrm flipV="1">
            <a:off x="1613836" y="5558133"/>
            <a:ext cx="864611" cy="425885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TextBox 93">
            <a:extLst>
              <a:ext uri="{FF2B5EF4-FFF2-40B4-BE49-F238E27FC236}">
                <a16:creationId xmlns:a16="http://schemas.microsoft.com/office/drawing/2014/main" id="{5D39EA52-80C2-42C1-A1DE-F57F4C7B209B}"/>
              </a:ext>
            </a:extLst>
          </p:cNvPr>
          <p:cNvSpPr txBox="1"/>
          <p:nvPr/>
        </p:nvSpPr>
        <p:spPr>
          <a:xfrm>
            <a:off x="8153698" y="6597395"/>
            <a:ext cx="453965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T" sz="1000" dirty="0"/>
              <a:t>NB. Assumed soil weight 1.5t/m</a:t>
            </a:r>
            <a:r>
              <a:rPr lang="en-MT" sz="1000" baseline="30000" dirty="0"/>
              <a:t>3</a:t>
            </a:r>
            <a:r>
              <a:rPr lang="en-MT" sz="1000" dirty="0"/>
              <a:t> -  Assumed gravel weight 1.68t/m</a:t>
            </a:r>
            <a:r>
              <a:rPr lang="en-MT" sz="1000" baseline="30000" dirty="0"/>
              <a:t>3</a:t>
            </a:r>
          </a:p>
        </p:txBody>
      </p:sp>
      <p:cxnSp>
        <p:nvCxnSpPr>
          <p:cNvPr id="102" name="Straight Connector 101">
            <a:extLst>
              <a:ext uri="{FF2B5EF4-FFF2-40B4-BE49-F238E27FC236}">
                <a16:creationId xmlns:a16="http://schemas.microsoft.com/office/drawing/2014/main" id="{AE3FAF91-BBC8-7734-EFB1-CA1A6012F741}"/>
              </a:ext>
            </a:extLst>
          </p:cNvPr>
          <p:cNvCxnSpPr>
            <a:cxnSpLocks/>
          </p:cNvCxnSpPr>
          <p:nvPr/>
        </p:nvCxnSpPr>
        <p:spPr>
          <a:xfrm flipH="1">
            <a:off x="7105311" y="5932067"/>
            <a:ext cx="445504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TextBox 102">
            <a:extLst>
              <a:ext uri="{FF2B5EF4-FFF2-40B4-BE49-F238E27FC236}">
                <a16:creationId xmlns:a16="http://schemas.microsoft.com/office/drawing/2014/main" id="{E59B1E2F-623B-216C-9E93-E3120DDE33F9}"/>
              </a:ext>
            </a:extLst>
          </p:cNvPr>
          <p:cNvSpPr txBox="1"/>
          <p:nvPr/>
        </p:nvSpPr>
        <p:spPr>
          <a:xfrm>
            <a:off x="7013717" y="5975503"/>
            <a:ext cx="173108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Infiltration Surface Area </a:t>
            </a:r>
            <a:r>
              <a:rPr lang="en-MT" sz="1200" dirty="0"/>
              <a:t> </a:t>
            </a:r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DDB231D4-6EA2-4956-4310-EBE93D83A853}"/>
              </a:ext>
            </a:extLst>
          </p:cNvPr>
          <p:cNvSpPr txBox="1"/>
          <p:nvPr/>
        </p:nvSpPr>
        <p:spPr>
          <a:xfrm>
            <a:off x="9096592" y="5970311"/>
            <a:ext cx="7403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T" sz="1200" dirty="0"/>
              <a:t>1.5m</a:t>
            </a:r>
            <a:r>
              <a:rPr lang="en-MT" sz="1200" baseline="30000" dirty="0"/>
              <a:t>2</a:t>
            </a:r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D8AFE01B-A39C-493B-2141-3D7DFA7FB4C1}"/>
              </a:ext>
            </a:extLst>
          </p:cNvPr>
          <p:cNvSpPr txBox="1"/>
          <p:nvPr/>
        </p:nvSpPr>
        <p:spPr>
          <a:xfrm>
            <a:off x="10192774" y="5951517"/>
            <a:ext cx="7403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T" sz="1200" dirty="0"/>
              <a:t>2.0m</a:t>
            </a:r>
            <a:r>
              <a:rPr lang="en-MT" sz="1200" baseline="30000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8562402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20B2B3B-017E-D9EF-E472-A636CEE20988}"/>
              </a:ext>
            </a:extLst>
          </p:cNvPr>
          <p:cNvSpPr/>
          <p:nvPr/>
        </p:nvSpPr>
        <p:spPr>
          <a:xfrm>
            <a:off x="2677726" y="2327193"/>
            <a:ext cx="1127342" cy="1248574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T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167ED80-BC5D-BE42-9FE6-5361358EF165}"/>
              </a:ext>
            </a:extLst>
          </p:cNvPr>
          <p:cNvSpPr/>
          <p:nvPr/>
        </p:nvSpPr>
        <p:spPr>
          <a:xfrm>
            <a:off x="3823716" y="2327194"/>
            <a:ext cx="1127342" cy="1248574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T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72A3FD1-9B7A-CFDE-D713-ADAF070A7963}"/>
              </a:ext>
            </a:extLst>
          </p:cNvPr>
          <p:cNvSpPr/>
          <p:nvPr/>
        </p:nvSpPr>
        <p:spPr>
          <a:xfrm>
            <a:off x="2678386" y="3590665"/>
            <a:ext cx="1127342" cy="18288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T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A76FBBE-B12E-6ED2-C86A-D5EC99946CEA}"/>
              </a:ext>
            </a:extLst>
          </p:cNvPr>
          <p:cNvSpPr/>
          <p:nvPr/>
        </p:nvSpPr>
        <p:spPr>
          <a:xfrm>
            <a:off x="3824376" y="3590665"/>
            <a:ext cx="1127342" cy="18288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T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CAA9A4B-62B6-A69E-ABC0-55DA899C8A2C}"/>
              </a:ext>
            </a:extLst>
          </p:cNvPr>
          <p:cNvSpPr/>
          <p:nvPr/>
        </p:nvSpPr>
        <p:spPr>
          <a:xfrm>
            <a:off x="2357773" y="1886900"/>
            <a:ext cx="2919500" cy="302738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T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73C5381-B9E6-2BC2-B06D-FF47D69D254E}"/>
              </a:ext>
            </a:extLst>
          </p:cNvPr>
          <p:cNvSpPr/>
          <p:nvPr/>
        </p:nvSpPr>
        <p:spPr>
          <a:xfrm>
            <a:off x="2660512" y="5452875"/>
            <a:ext cx="2334073" cy="302738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T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0A0B1E3-4B68-7DC2-98EA-3A5689F953FE}"/>
              </a:ext>
            </a:extLst>
          </p:cNvPr>
          <p:cNvSpPr txBox="1"/>
          <p:nvPr/>
        </p:nvSpPr>
        <p:spPr>
          <a:xfrm>
            <a:off x="213013" y="87520"/>
            <a:ext cx="5707923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T" sz="1400" b="1" dirty="0">
                <a:solidFill>
                  <a:srgbClr val="00B0F0"/>
                </a:solidFill>
              </a:rPr>
              <a:t>Hydrorock Highway Filter Drain System - Option 3: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MT" sz="1200" dirty="0">
                <a:solidFill>
                  <a:srgbClr val="00B0F0"/>
                </a:solidFill>
              </a:rPr>
              <a:t>Eliminates need for Temporary Works  (i.e. no shoring-up)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rgbClr val="00B0F0"/>
                </a:solidFill>
              </a:rPr>
              <a:t>   ~ 30 % less soil excavation  (volume &amp; weight)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rgbClr val="00B0F0"/>
                </a:solidFill>
              </a:rPr>
              <a:t>~ 60% less infill weight  (far fewer vehicle loads with Hydrorock)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rgbClr val="00B0F0"/>
                </a:solidFill>
              </a:rPr>
              <a:t>~ 65% more water storage capacity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rgbClr val="00B0F0"/>
                </a:solidFill>
              </a:rPr>
              <a:t>~ 22% bigger Infiltration Surface Area (more efficient than gravel system)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rgbClr val="00B0F0"/>
                </a:solidFill>
              </a:rPr>
              <a:t>30 year filter life (double gravel 15 year filter life)</a:t>
            </a:r>
            <a:r>
              <a:rPr lang="en-MT" sz="1200" dirty="0">
                <a:solidFill>
                  <a:srgbClr val="00B0F0"/>
                </a:solidFill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MT" sz="1200" dirty="0">
                <a:solidFill>
                  <a:srgbClr val="00B0F0"/>
                </a:solidFill>
              </a:rPr>
              <a:t>Free recycling by Rockwool (gravel needs expensive cleaning) 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MT" sz="1400" dirty="0">
              <a:solidFill>
                <a:srgbClr val="00B0F0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D6CB8A1-4544-03C1-6CC7-81FB6A3C0B7B}"/>
              </a:ext>
            </a:extLst>
          </p:cNvPr>
          <p:cNvSpPr txBox="1"/>
          <p:nvPr/>
        </p:nvSpPr>
        <p:spPr>
          <a:xfrm>
            <a:off x="304926" y="1803791"/>
            <a:ext cx="17700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T" sz="1400" dirty="0">
                <a:solidFill>
                  <a:schemeClr val="bg1">
                    <a:lumMod val="50000"/>
                  </a:schemeClr>
                </a:solidFill>
              </a:rPr>
              <a:t>Gravel (20mm +)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655D7FE-9F38-55DC-5B58-0383F302AC65}"/>
              </a:ext>
            </a:extLst>
          </p:cNvPr>
          <p:cNvSpPr txBox="1"/>
          <p:nvPr/>
        </p:nvSpPr>
        <p:spPr>
          <a:xfrm>
            <a:off x="213013" y="6022372"/>
            <a:ext cx="17700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T" sz="1400" dirty="0">
                <a:solidFill>
                  <a:schemeClr val="bg1">
                    <a:lumMod val="50000"/>
                  </a:schemeClr>
                </a:solidFill>
              </a:rPr>
              <a:t>Drainage Sand or </a:t>
            </a:r>
          </a:p>
          <a:p>
            <a:r>
              <a:rPr lang="en-MT" sz="1400" dirty="0">
                <a:solidFill>
                  <a:schemeClr val="bg1">
                    <a:lumMod val="50000"/>
                  </a:schemeClr>
                </a:solidFill>
              </a:rPr>
              <a:t>Pea Shingle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3D900E58-FE86-D886-A187-83D9FF66609B}"/>
              </a:ext>
            </a:extLst>
          </p:cNvPr>
          <p:cNvCxnSpPr>
            <a:cxnSpLocks/>
          </p:cNvCxnSpPr>
          <p:nvPr/>
        </p:nvCxnSpPr>
        <p:spPr>
          <a:xfrm>
            <a:off x="2357773" y="2284945"/>
            <a:ext cx="2919500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CEB09EC9-4C69-C149-3385-FEAA10B2D098}"/>
              </a:ext>
            </a:extLst>
          </p:cNvPr>
          <p:cNvSpPr txBox="1"/>
          <p:nvPr/>
        </p:nvSpPr>
        <p:spPr>
          <a:xfrm>
            <a:off x="371692" y="3209717"/>
            <a:ext cx="19917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chemeClr val="bg1">
                    <a:lumMod val="50000"/>
                  </a:schemeClr>
                </a:solidFill>
              </a:rPr>
              <a:t>G</a:t>
            </a:r>
            <a:r>
              <a:rPr lang="en-MT" sz="1400" dirty="0">
                <a:solidFill>
                  <a:schemeClr val="bg1">
                    <a:lumMod val="50000"/>
                  </a:schemeClr>
                </a:solidFill>
              </a:rPr>
              <a:t>eotex membrane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5CE1DB7B-E28F-D2DE-570B-8A5856CCCDA0}"/>
              </a:ext>
            </a:extLst>
          </p:cNvPr>
          <p:cNvSpPr txBox="1"/>
          <p:nvPr/>
        </p:nvSpPr>
        <p:spPr>
          <a:xfrm>
            <a:off x="238216" y="2649471"/>
            <a:ext cx="19917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chemeClr val="bg1">
                    <a:lumMod val="50000"/>
                  </a:schemeClr>
                </a:solidFill>
              </a:rPr>
              <a:t>G</a:t>
            </a:r>
            <a:r>
              <a:rPr lang="en-MT" sz="1400" dirty="0">
                <a:solidFill>
                  <a:schemeClr val="bg1">
                    <a:lumMod val="50000"/>
                  </a:schemeClr>
                </a:solidFill>
              </a:rPr>
              <a:t>eoGrid</a:t>
            </a:r>
          </a:p>
        </p:txBody>
      </p:sp>
      <p:sp>
        <p:nvSpPr>
          <p:cNvPr id="39" name="Right Brace 38">
            <a:extLst>
              <a:ext uri="{FF2B5EF4-FFF2-40B4-BE49-F238E27FC236}">
                <a16:creationId xmlns:a16="http://schemas.microsoft.com/office/drawing/2014/main" id="{1494956A-7D32-BC6B-4D3B-95FE08C78128}"/>
              </a:ext>
            </a:extLst>
          </p:cNvPr>
          <p:cNvSpPr/>
          <p:nvPr/>
        </p:nvSpPr>
        <p:spPr>
          <a:xfrm>
            <a:off x="5373666" y="1868111"/>
            <a:ext cx="137786" cy="416834"/>
          </a:xfrm>
          <a:prstGeom prst="rightBrac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MT"/>
          </a:p>
        </p:txBody>
      </p:sp>
      <p:sp>
        <p:nvSpPr>
          <p:cNvPr id="40" name="Right Brace 39">
            <a:extLst>
              <a:ext uri="{FF2B5EF4-FFF2-40B4-BE49-F238E27FC236}">
                <a16:creationId xmlns:a16="http://schemas.microsoft.com/office/drawing/2014/main" id="{E26D34C3-5983-D0D9-E983-D674B28CB793}"/>
              </a:ext>
            </a:extLst>
          </p:cNvPr>
          <p:cNvSpPr/>
          <p:nvPr/>
        </p:nvSpPr>
        <p:spPr>
          <a:xfrm>
            <a:off x="5350532" y="5441403"/>
            <a:ext cx="137786" cy="319755"/>
          </a:xfrm>
          <a:prstGeom prst="rightBrac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MT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663B9B10-41AC-DD54-BCEA-4AAF90EAAE03}"/>
              </a:ext>
            </a:extLst>
          </p:cNvPr>
          <p:cNvSpPr/>
          <p:nvPr/>
        </p:nvSpPr>
        <p:spPr>
          <a:xfrm>
            <a:off x="2363101" y="2068595"/>
            <a:ext cx="2919500" cy="1854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T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19583958-DDB4-5E6B-69F1-35472AA7D4F9}"/>
              </a:ext>
            </a:extLst>
          </p:cNvPr>
          <p:cNvSpPr txBox="1"/>
          <p:nvPr/>
        </p:nvSpPr>
        <p:spPr>
          <a:xfrm>
            <a:off x="5508080" y="1792852"/>
            <a:ext cx="1770088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T" sz="1400" dirty="0">
                <a:solidFill>
                  <a:schemeClr val="bg1">
                    <a:lumMod val="50000"/>
                  </a:schemeClr>
                </a:solidFill>
              </a:rPr>
              <a:t>100mm</a:t>
            </a:r>
          </a:p>
          <a:p>
            <a:r>
              <a:rPr lang="en-GB" sz="1000" dirty="0">
                <a:solidFill>
                  <a:schemeClr val="bg1">
                    <a:lumMod val="50000"/>
                  </a:schemeClr>
                </a:solidFill>
              </a:rPr>
              <a:t>G</a:t>
            </a:r>
            <a:r>
              <a:rPr lang="en-MT" sz="1000" dirty="0">
                <a:solidFill>
                  <a:schemeClr val="bg1">
                    <a:lumMod val="50000"/>
                  </a:schemeClr>
                </a:solidFill>
              </a:rPr>
              <a:t>eogrid 40mm high </a:t>
            </a:r>
          </a:p>
          <a:p>
            <a:r>
              <a:rPr lang="en-MT" sz="1000" dirty="0">
                <a:solidFill>
                  <a:schemeClr val="bg1">
                    <a:lumMod val="50000"/>
                  </a:schemeClr>
                </a:solidFill>
              </a:rPr>
              <a:t>gravel filled &amp; on top</a:t>
            </a:r>
          </a:p>
        </p:txBody>
      </p:sp>
      <p:sp>
        <p:nvSpPr>
          <p:cNvPr id="44" name="Right Brace 43">
            <a:extLst>
              <a:ext uri="{FF2B5EF4-FFF2-40B4-BE49-F238E27FC236}">
                <a16:creationId xmlns:a16="http://schemas.microsoft.com/office/drawing/2014/main" id="{588FE294-C31F-8D7F-CE35-BD9FD21C4782}"/>
              </a:ext>
            </a:extLst>
          </p:cNvPr>
          <p:cNvSpPr/>
          <p:nvPr/>
        </p:nvSpPr>
        <p:spPr>
          <a:xfrm rot="10800000" flipH="1">
            <a:off x="5379751" y="2367717"/>
            <a:ext cx="183505" cy="3003302"/>
          </a:xfrm>
          <a:prstGeom prst="rightBrace">
            <a:avLst>
              <a:gd name="adj1" fmla="val 138027"/>
              <a:gd name="adj2" fmla="val 50000"/>
            </a:avLst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MT"/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4B83FE38-7F49-029A-EB80-F9906BF7CB22}"/>
              </a:ext>
            </a:extLst>
          </p:cNvPr>
          <p:cNvSpPr txBox="1"/>
          <p:nvPr/>
        </p:nvSpPr>
        <p:spPr>
          <a:xfrm>
            <a:off x="5508080" y="5434598"/>
            <a:ext cx="87825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T" sz="1400" dirty="0">
                <a:solidFill>
                  <a:schemeClr val="bg1">
                    <a:lumMod val="50000"/>
                  </a:schemeClr>
                </a:solidFill>
              </a:rPr>
              <a:t>100mm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ADCA7D33-0166-B7B1-EA04-4AE7AA7C756B}"/>
              </a:ext>
            </a:extLst>
          </p:cNvPr>
          <p:cNvSpPr txBox="1"/>
          <p:nvPr/>
        </p:nvSpPr>
        <p:spPr>
          <a:xfrm>
            <a:off x="5497916" y="3512471"/>
            <a:ext cx="17700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T" sz="1400" dirty="0">
                <a:solidFill>
                  <a:schemeClr val="bg1">
                    <a:lumMod val="50000"/>
                  </a:schemeClr>
                </a:solidFill>
              </a:rPr>
              <a:t>830mm</a:t>
            </a:r>
          </a:p>
        </p:txBody>
      </p:sp>
      <p:sp>
        <p:nvSpPr>
          <p:cNvPr id="47" name="Right Brace 46">
            <a:extLst>
              <a:ext uri="{FF2B5EF4-FFF2-40B4-BE49-F238E27FC236}">
                <a16:creationId xmlns:a16="http://schemas.microsoft.com/office/drawing/2014/main" id="{153B76B2-42B8-CA05-8948-526AFA75238E}"/>
              </a:ext>
            </a:extLst>
          </p:cNvPr>
          <p:cNvSpPr/>
          <p:nvPr/>
        </p:nvSpPr>
        <p:spPr>
          <a:xfrm rot="16200000" flipH="1">
            <a:off x="3719246" y="4808003"/>
            <a:ext cx="190292" cy="2273331"/>
          </a:xfrm>
          <a:prstGeom prst="rightBrac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MT"/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7163AAA7-5912-ADF7-C327-D7C1B4416988}"/>
              </a:ext>
            </a:extLst>
          </p:cNvPr>
          <p:cNvSpPr txBox="1"/>
          <p:nvPr/>
        </p:nvSpPr>
        <p:spPr>
          <a:xfrm>
            <a:off x="3430685" y="5984152"/>
            <a:ext cx="17700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T" sz="1400" dirty="0">
                <a:solidFill>
                  <a:schemeClr val="bg1">
                    <a:lumMod val="50000"/>
                  </a:schemeClr>
                </a:solidFill>
              </a:rPr>
              <a:t>600mm</a:t>
            </a:r>
          </a:p>
        </p:txBody>
      </p:sp>
      <p:sp>
        <p:nvSpPr>
          <p:cNvPr id="50" name="Right Brace 49">
            <a:extLst>
              <a:ext uri="{FF2B5EF4-FFF2-40B4-BE49-F238E27FC236}">
                <a16:creationId xmlns:a16="http://schemas.microsoft.com/office/drawing/2014/main" id="{D4CD7C79-1D67-969E-12C1-E4D7DA5029B7}"/>
              </a:ext>
            </a:extLst>
          </p:cNvPr>
          <p:cNvSpPr/>
          <p:nvPr/>
        </p:nvSpPr>
        <p:spPr>
          <a:xfrm rot="16200000" flipH="1">
            <a:off x="3722378" y="4808603"/>
            <a:ext cx="190292" cy="2919502"/>
          </a:xfrm>
          <a:prstGeom prst="rightBrac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MT"/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C47C2ED0-12C6-D487-D80C-0E276B343062}"/>
              </a:ext>
            </a:extLst>
          </p:cNvPr>
          <p:cNvSpPr txBox="1"/>
          <p:nvPr/>
        </p:nvSpPr>
        <p:spPr>
          <a:xfrm>
            <a:off x="3408196" y="6453236"/>
            <a:ext cx="17700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T" sz="1400" dirty="0">
                <a:solidFill>
                  <a:schemeClr val="bg1">
                    <a:lumMod val="50000"/>
                  </a:schemeClr>
                </a:solidFill>
              </a:rPr>
              <a:t>800mm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AFF25A6C-C59C-F6A9-3C46-22DC7A3E7E47}"/>
              </a:ext>
            </a:extLst>
          </p:cNvPr>
          <p:cNvSpPr txBox="1"/>
          <p:nvPr/>
        </p:nvSpPr>
        <p:spPr>
          <a:xfrm>
            <a:off x="6902600" y="164987"/>
            <a:ext cx="5222027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T" sz="1400" b="1" dirty="0">
                <a:solidFill>
                  <a:schemeClr val="bg1">
                    <a:lumMod val="50000"/>
                  </a:schemeClr>
                </a:solidFill>
              </a:rPr>
              <a:t>System Design:</a:t>
            </a:r>
          </a:p>
          <a:p>
            <a:endParaRPr lang="en-MT" sz="1200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MT" sz="1200" dirty="0">
                <a:solidFill>
                  <a:schemeClr val="bg1">
                    <a:lumMod val="50000"/>
                  </a:schemeClr>
                </a:solidFill>
              </a:rPr>
              <a:t>Excavation dimensions – 800mm wide x 1030mm deep</a:t>
            </a:r>
          </a:p>
          <a:p>
            <a:endParaRPr lang="en-MT" sz="1200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MT" sz="1200" dirty="0">
                <a:solidFill>
                  <a:schemeClr val="bg1">
                    <a:lumMod val="50000"/>
                  </a:schemeClr>
                </a:solidFill>
              </a:rPr>
              <a:t>Actual System dimensions – 600mm wide x 1030mm deep</a:t>
            </a:r>
          </a:p>
          <a:p>
            <a:endParaRPr lang="en-MT" sz="1200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MT" sz="1200" dirty="0">
                <a:solidFill>
                  <a:schemeClr val="bg1">
                    <a:lumMod val="50000"/>
                  </a:schemeClr>
                </a:solidFill>
              </a:rPr>
              <a:t>Hydrorock Blocks D112 HDX</a:t>
            </a:r>
          </a:p>
          <a:p>
            <a:pPr lvl="1"/>
            <a:r>
              <a:rPr lang="en-MT" sz="1200" dirty="0">
                <a:solidFill>
                  <a:schemeClr val="bg1">
                    <a:lumMod val="50000"/>
                  </a:schemeClr>
                </a:solidFill>
              </a:rPr>
              <a:t>Each @ 1200mm L x 300mm W x 330mm H (19kg)</a:t>
            </a:r>
          </a:p>
          <a:p>
            <a:pPr lvl="1"/>
            <a:r>
              <a:rPr lang="en-MT" sz="1200" dirty="0">
                <a:solidFill>
                  <a:schemeClr val="bg1">
                    <a:lumMod val="50000"/>
                  </a:schemeClr>
                </a:solidFill>
              </a:rPr>
              <a:t>Each @ 112 L storage capacity</a:t>
            </a:r>
          </a:p>
          <a:p>
            <a:endParaRPr lang="en-MT" sz="1200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MT" sz="1200" dirty="0">
                <a:solidFill>
                  <a:schemeClr val="bg1">
                    <a:lumMod val="50000"/>
                  </a:schemeClr>
                </a:solidFill>
              </a:rPr>
              <a:t>Hydrorock Blocks D170 HDX</a:t>
            </a:r>
          </a:p>
          <a:p>
            <a:pPr lvl="1"/>
            <a:r>
              <a:rPr lang="en-MT" sz="1200" dirty="0">
                <a:solidFill>
                  <a:schemeClr val="bg1">
                    <a:lumMod val="50000"/>
                  </a:schemeClr>
                </a:solidFill>
              </a:rPr>
              <a:t>Each @ 1200mm L x 300mm W x 500mm H (28.8kg)</a:t>
            </a:r>
          </a:p>
          <a:p>
            <a:pPr lvl="1"/>
            <a:r>
              <a:rPr lang="en-MT" sz="1200" dirty="0">
                <a:solidFill>
                  <a:schemeClr val="bg1">
                    <a:lumMod val="50000"/>
                  </a:schemeClr>
                </a:solidFill>
              </a:rPr>
              <a:t>Each @ 170 L storage capacity</a:t>
            </a:r>
          </a:p>
          <a:p>
            <a:pPr lvl="1"/>
            <a:endParaRPr lang="en-MT" sz="1200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MT" sz="1200" dirty="0">
                <a:solidFill>
                  <a:schemeClr val="bg1">
                    <a:lumMod val="50000"/>
                  </a:schemeClr>
                </a:solidFill>
              </a:rPr>
              <a:t>Extra-High Density Hydrorock Blocks (160kg / m</a:t>
            </a:r>
            <a:r>
              <a:rPr lang="en-MT" sz="1200" baseline="30000" dirty="0">
                <a:solidFill>
                  <a:schemeClr val="bg1">
                    <a:lumMod val="50000"/>
                  </a:schemeClr>
                </a:solidFill>
              </a:rPr>
              <a:t>3</a:t>
            </a:r>
            <a:r>
              <a:rPr lang="en-MT" sz="1200" dirty="0">
                <a:solidFill>
                  <a:schemeClr val="bg1">
                    <a:lumMod val="50000"/>
                  </a:schemeClr>
                </a:solidFill>
              </a:rPr>
              <a:t>) with GeoGrids lifts loading capacity to Ultra-High Density (200kg / m</a:t>
            </a:r>
            <a:r>
              <a:rPr lang="en-MT" sz="1200" baseline="30000" dirty="0">
                <a:solidFill>
                  <a:schemeClr val="bg1">
                    <a:lumMod val="50000"/>
                  </a:schemeClr>
                </a:solidFill>
              </a:rPr>
              <a:t>3</a:t>
            </a:r>
            <a:r>
              <a:rPr lang="en-MT" sz="1200" dirty="0">
                <a:solidFill>
                  <a:schemeClr val="bg1">
                    <a:lumMod val="50000"/>
                  </a:schemeClr>
                </a:solidFill>
              </a:rPr>
              <a:t>)</a:t>
            </a:r>
          </a:p>
          <a:p>
            <a:endParaRPr lang="en-MT" sz="1200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MT" sz="1200" dirty="0">
                <a:solidFill>
                  <a:schemeClr val="bg1">
                    <a:lumMod val="50000"/>
                  </a:schemeClr>
                </a:solidFill>
              </a:rPr>
              <a:t>Storage capacity per linear metre – 560 L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84C8E9D-931B-3165-C315-442F9A65EC87}"/>
              </a:ext>
            </a:extLst>
          </p:cNvPr>
          <p:cNvSpPr/>
          <p:nvPr/>
        </p:nvSpPr>
        <p:spPr>
          <a:xfrm rot="16200000">
            <a:off x="574786" y="3669888"/>
            <a:ext cx="3868713" cy="302738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T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B965DDB-5CCF-C954-3711-2E5140DB68E9}"/>
              </a:ext>
            </a:extLst>
          </p:cNvPr>
          <p:cNvSpPr/>
          <p:nvPr/>
        </p:nvSpPr>
        <p:spPr>
          <a:xfrm rot="16200000">
            <a:off x="3198528" y="3669887"/>
            <a:ext cx="3854751" cy="302738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T"/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DD5B81D5-8DE6-A284-6F37-837F35129F1C}"/>
              </a:ext>
            </a:extLst>
          </p:cNvPr>
          <p:cNvSpPr txBox="1"/>
          <p:nvPr/>
        </p:nvSpPr>
        <p:spPr>
          <a:xfrm>
            <a:off x="2929137" y="2648824"/>
            <a:ext cx="8034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T" dirty="0">
                <a:solidFill>
                  <a:schemeClr val="bg1"/>
                </a:solidFill>
              </a:rPr>
              <a:t>D112 HDX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5EAC0DFD-93EE-4651-6251-9F7EBD8773AC}"/>
              </a:ext>
            </a:extLst>
          </p:cNvPr>
          <p:cNvSpPr txBox="1"/>
          <p:nvPr/>
        </p:nvSpPr>
        <p:spPr>
          <a:xfrm>
            <a:off x="4052348" y="2648823"/>
            <a:ext cx="8034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T" dirty="0">
                <a:solidFill>
                  <a:schemeClr val="bg1"/>
                </a:solidFill>
              </a:rPr>
              <a:t>D112 HDX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6820ACC8-BEA4-02A3-B51D-6820EFC31600}"/>
              </a:ext>
            </a:extLst>
          </p:cNvPr>
          <p:cNvSpPr txBox="1"/>
          <p:nvPr/>
        </p:nvSpPr>
        <p:spPr>
          <a:xfrm>
            <a:off x="2929137" y="4064137"/>
            <a:ext cx="8034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T" dirty="0">
                <a:solidFill>
                  <a:schemeClr val="bg1"/>
                </a:solidFill>
              </a:rPr>
              <a:t>D170 HDX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7D282B82-E641-C066-83AB-C382A63BB6B3}"/>
              </a:ext>
            </a:extLst>
          </p:cNvPr>
          <p:cNvSpPr txBox="1"/>
          <p:nvPr/>
        </p:nvSpPr>
        <p:spPr>
          <a:xfrm>
            <a:off x="4052348" y="4064136"/>
            <a:ext cx="8034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T" dirty="0">
                <a:solidFill>
                  <a:schemeClr val="bg1"/>
                </a:solidFill>
              </a:rPr>
              <a:t>D170 HDX</a:t>
            </a:r>
          </a:p>
        </p:txBody>
      </p: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504438F8-A048-0191-B04B-5AAEF3F7069D}"/>
              </a:ext>
            </a:extLst>
          </p:cNvPr>
          <p:cNvCxnSpPr>
            <a:cxnSpLocks/>
          </p:cNvCxnSpPr>
          <p:nvPr/>
        </p:nvCxnSpPr>
        <p:spPr>
          <a:xfrm>
            <a:off x="8851855" y="4131525"/>
            <a:ext cx="0" cy="22851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11CF2878-9D96-7B22-F40E-E1D61F5D3072}"/>
              </a:ext>
            </a:extLst>
          </p:cNvPr>
          <p:cNvCxnSpPr>
            <a:cxnSpLocks/>
          </p:cNvCxnSpPr>
          <p:nvPr/>
        </p:nvCxnSpPr>
        <p:spPr>
          <a:xfrm>
            <a:off x="9953088" y="4224222"/>
            <a:ext cx="2828" cy="219249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5B4D5606-4CE4-6C7C-159B-E0D2A52DB620}"/>
              </a:ext>
            </a:extLst>
          </p:cNvPr>
          <p:cNvCxnSpPr>
            <a:cxnSpLocks/>
          </p:cNvCxnSpPr>
          <p:nvPr/>
        </p:nvCxnSpPr>
        <p:spPr>
          <a:xfrm flipH="1" flipV="1">
            <a:off x="6980974" y="4362649"/>
            <a:ext cx="4292535" cy="1353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400AA4A7-B8D9-98C4-BDBB-FEE879C8A990}"/>
              </a:ext>
            </a:extLst>
          </p:cNvPr>
          <p:cNvCxnSpPr>
            <a:cxnSpLocks/>
          </p:cNvCxnSpPr>
          <p:nvPr/>
        </p:nvCxnSpPr>
        <p:spPr>
          <a:xfrm flipH="1">
            <a:off x="6980974" y="4657622"/>
            <a:ext cx="429253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98D8F349-22E8-5E12-6FA9-D927847D986A}"/>
              </a:ext>
            </a:extLst>
          </p:cNvPr>
          <p:cNvCxnSpPr>
            <a:cxnSpLocks/>
          </p:cNvCxnSpPr>
          <p:nvPr/>
        </p:nvCxnSpPr>
        <p:spPr>
          <a:xfrm flipH="1">
            <a:off x="6980974" y="5008440"/>
            <a:ext cx="429253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>
            <a:extLst>
              <a:ext uri="{FF2B5EF4-FFF2-40B4-BE49-F238E27FC236}">
                <a16:creationId xmlns:a16="http://schemas.microsoft.com/office/drawing/2014/main" id="{A0138059-3E13-04BD-5846-7CA67F9E8E51}"/>
              </a:ext>
            </a:extLst>
          </p:cNvPr>
          <p:cNvSpPr txBox="1"/>
          <p:nvPr/>
        </p:nvSpPr>
        <p:spPr>
          <a:xfrm>
            <a:off x="8968762" y="4088561"/>
            <a:ext cx="6951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T" sz="1200" dirty="0"/>
              <a:t>Gravel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023B0511-8FF2-E45E-4782-A08B095D8AE1}"/>
              </a:ext>
            </a:extLst>
          </p:cNvPr>
          <p:cNvSpPr txBox="1"/>
          <p:nvPr/>
        </p:nvSpPr>
        <p:spPr>
          <a:xfrm>
            <a:off x="9943704" y="4085650"/>
            <a:ext cx="102504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T" sz="1200" dirty="0"/>
              <a:t>Hydrorock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C6ABDBF4-CCDB-3943-4C0F-37A6622AE5DF}"/>
              </a:ext>
            </a:extLst>
          </p:cNvPr>
          <p:cNvSpPr txBox="1"/>
          <p:nvPr/>
        </p:nvSpPr>
        <p:spPr>
          <a:xfrm>
            <a:off x="6916260" y="4360330"/>
            <a:ext cx="15530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T" sz="1200" dirty="0"/>
              <a:t>Excavation Depth 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8FEA22D6-091C-AA45-0A98-5F1058BD4BA7}"/>
              </a:ext>
            </a:extLst>
          </p:cNvPr>
          <p:cNvSpPr txBox="1"/>
          <p:nvPr/>
        </p:nvSpPr>
        <p:spPr>
          <a:xfrm>
            <a:off x="6902601" y="4686696"/>
            <a:ext cx="138216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T" sz="1200" dirty="0"/>
              <a:t>Excavation Width 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C922C0B3-806D-098E-E9DD-72A0515F258D}"/>
              </a:ext>
            </a:extLst>
          </p:cNvPr>
          <p:cNvSpPr txBox="1"/>
          <p:nvPr/>
        </p:nvSpPr>
        <p:spPr>
          <a:xfrm>
            <a:off x="6916260" y="5782809"/>
            <a:ext cx="173108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W</a:t>
            </a:r>
            <a:r>
              <a:rPr lang="en-MT" sz="1200" dirty="0"/>
              <a:t>ater Storage Capacity 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EF5EF873-AD23-4088-61F4-36A02C494585}"/>
              </a:ext>
            </a:extLst>
          </p:cNvPr>
          <p:cNvSpPr txBox="1"/>
          <p:nvPr/>
        </p:nvSpPr>
        <p:spPr>
          <a:xfrm>
            <a:off x="8946207" y="4388090"/>
            <a:ext cx="7403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T" sz="1200" dirty="0"/>
              <a:t>1500mm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2DF50BE1-B626-A935-4F3C-93C8C434B9B7}"/>
              </a:ext>
            </a:extLst>
          </p:cNvPr>
          <p:cNvSpPr txBox="1"/>
          <p:nvPr/>
        </p:nvSpPr>
        <p:spPr>
          <a:xfrm>
            <a:off x="9934318" y="4377728"/>
            <a:ext cx="7403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T" sz="1200" dirty="0"/>
              <a:t>1030mm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11F1EA4E-FBD5-AE24-CE20-3B61075087CD}"/>
              </a:ext>
            </a:extLst>
          </p:cNvPr>
          <p:cNvSpPr txBox="1"/>
          <p:nvPr/>
        </p:nvSpPr>
        <p:spPr>
          <a:xfrm>
            <a:off x="9008274" y="4661683"/>
            <a:ext cx="7403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T" sz="1200" dirty="0"/>
              <a:t>750mm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9D72DBD2-38B4-FB83-46CC-DE771FAFEFCB}"/>
              </a:ext>
            </a:extLst>
          </p:cNvPr>
          <p:cNvSpPr txBox="1"/>
          <p:nvPr/>
        </p:nvSpPr>
        <p:spPr>
          <a:xfrm>
            <a:off x="9955916" y="4652079"/>
            <a:ext cx="7403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T" sz="1200" dirty="0"/>
              <a:t>  800mm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AE2C2BE0-504F-635B-B072-0B04C4A9B329}"/>
              </a:ext>
            </a:extLst>
          </p:cNvPr>
          <p:cNvSpPr txBox="1"/>
          <p:nvPr/>
        </p:nvSpPr>
        <p:spPr>
          <a:xfrm>
            <a:off x="9008274" y="5779470"/>
            <a:ext cx="7403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T" sz="1200" dirty="0"/>
              <a:t>338L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FBD544D4-4CF1-5501-F19E-42A865236601}"/>
              </a:ext>
            </a:extLst>
          </p:cNvPr>
          <p:cNvSpPr txBox="1"/>
          <p:nvPr/>
        </p:nvSpPr>
        <p:spPr>
          <a:xfrm>
            <a:off x="10016207" y="5775711"/>
            <a:ext cx="188000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T" sz="1200" dirty="0"/>
              <a:t>560L (Blocks &amp; gravel)                                                         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86BD4429-B027-81EB-6504-757CDFC40C22}"/>
              </a:ext>
            </a:extLst>
          </p:cNvPr>
          <p:cNvSpPr txBox="1"/>
          <p:nvPr/>
        </p:nvSpPr>
        <p:spPr>
          <a:xfrm>
            <a:off x="6838832" y="3814481"/>
            <a:ext cx="484806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T" sz="1400" b="1" dirty="0"/>
              <a:t> System Comparison – Gravel Vs Hydrorock per linear metre:</a:t>
            </a:r>
          </a:p>
        </p:txBody>
      </p: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8DE887CB-EAD4-1CCA-50D4-6E5E963D625D}"/>
              </a:ext>
            </a:extLst>
          </p:cNvPr>
          <p:cNvCxnSpPr>
            <a:cxnSpLocks/>
          </p:cNvCxnSpPr>
          <p:nvPr/>
        </p:nvCxnSpPr>
        <p:spPr>
          <a:xfrm flipV="1">
            <a:off x="1590490" y="5612359"/>
            <a:ext cx="1218152" cy="550158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77860C2D-90BA-D82E-7CAC-26BAD961FD1D}"/>
              </a:ext>
            </a:extLst>
          </p:cNvPr>
          <p:cNvCxnSpPr>
            <a:cxnSpLocks/>
          </p:cNvCxnSpPr>
          <p:nvPr/>
        </p:nvCxnSpPr>
        <p:spPr>
          <a:xfrm flipV="1">
            <a:off x="1892504" y="2273300"/>
            <a:ext cx="828597" cy="1120593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B01E1D16-D6B2-4D31-0C14-FD1190FD959F}"/>
              </a:ext>
            </a:extLst>
          </p:cNvPr>
          <p:cNvCxnSpPr>
            <a:cxnSpLocks/>
          </p:cNvCxnSpPr>
          <p:nvPr/>
        </p:nvCxnSpPr>
        <p:spPr>
          <a:xfrm flipV="1">
            <a:off x="1674182" y="1988457"/>
            <a:ext cx="1186054" cy="6981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27AE507E-1940-EADE-AE71-17635EC43B8A}"/>
              </a:ext>
            </a:extLst>
          </p:cNvPr>
          <p:cNvCxnSpPr>
            <a:cxnSpLocks/>
          </p:cNvCxnSpPr>
          <p:nvPr/>
        </p:nvCxnSpPr>
        <p:spPr>
          <a:xfrm flipV="1">
            <a:off x="995863" y="2176556"/>
            <a:ext cx="1743886" cy="597824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DF90207D-5636-1782-1709-F7F3E6D3F384}"/>
              </a:ext>
            </a:extLst>
          </p:cNvPr>
          <p:cNvCxnSpPr>
            <a:cxnSpLocks/>
          </p:cNvCxnSpPr>
          <p:nvPr/>
        </p:nvCxnSpPr>
        <p:spPr>
          <a:xfrm flipV="1">
            <a:off x="1590490" y="5596487"/>
            <a:ext cx="864611" cy="425885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93A8E20D-3774-043B-5DB9-EA5CB3000DE1}"/>
              </a:ext>
            </a:extLst>
          </p:cNvPr>
          <p:cNvCxnSpPr>
            <a:cxnSpLocks/>
          </p:cNvCxnSpPr>
          <p:nvPr/>
        </p:nvCxnSpPr>
        <p:spPr>
          <a:xfrm flipH="1">
            <a:off x="7007854" y="5379329"/>
            <a:ext cx="432088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68F8DC36-0F35-B3F9-0204-291243DB72FF}"/>
              </a:ext>
            </a:extLst>
          </p:cNvPr>
          <p:cNvSpPr txBox="1"/>
          <p:nvPr/>
        </p:nvSpPr>
        <p:spPr>
          <a:xfrm>
            <a:off x="6902600" y="5045979"/>
            <a:ext cx="206616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T" sz="1200" dirty="0"/>
              <a:t>Excavation Volume / weight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FCF89CEB-F3CB-38C2-DFF5-445AC85049BD}"/>
              </a:ext>
            </a:extLst>
          </p:cNvPr>
          <p:cNvSpPr txBox="1"/>
          <p:nvPr/>
        </p:nvSpPr>
        <p:spPr>
          <a:xfrm>
            <a:off x="8844046" y="5060836"/>
            <a:ext cx="109965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T" sz="1200" dirty="0"/>
              <a:t>1.13m</a:t>
            </a:r>
            <a:r>
              <a:rPr lang="en-MT" sz="1200" baseline="30000" dirty="0"/>
              <a:t>3 </a:t>
            </a:r>
            <a:r>
              <a:rPr lang="en-MT" sz="1200" dirty="0"/>
              <a:t>/ 1.7t</a:t>
            </a:r>
            <a:endParaRPr lang="en-MT" sz="1200" baseline="30000" dirty="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BE981E55-EDE0-BA63-E100-5C71A33D9B4C}"/>
              </a:ext>
            </a:extLst>
          </p:cNvPr>
          <p:cNvSpPr txBox="1"/>
          <p:nvPr/>
        </p:nvSpPr>
        <p:spPr>
          <a:xfrm>
            <a:off x="10033718" y="5067219"/>
            <a:ext cx="149801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T" sz="1200" dirty="0"/>
              <a:t>0.82m</a:t>
            </a:r>
            <a:r>
              <a:rPr lang="en-MT" sz="1200" baseline="30000" dirty="0"/>
              <a:t>3 </a:t>
            </a:r>
            <a:r>
              <a:rPr lang="en-MT" sz="1200" dirty="0"/>
              <a:t>/ 1.23t</a:t>
            </a:r>
            <a:endParaRPr lang="en-MT" sz="1200" baseline="30000" dirty="0"/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AE6D3AC3-FFDB-6487-381D-D611424A7E00}"/>
              </a:ext>
            </a:extLst>
          </p:cNvPr>
          <p:cNvCxnSpPr>
            <a:cxnSpLocks/>
          </p:cNvCxnSpPr>
          <p:nvPr/>
        </p:nvCxnSpPr>
        <p:spPr>
          <a:xfrm flipH="1">
            <a:off x="6984890" y="5738408"/>
            <a:ext cx="44052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14070E0E-EF97-BF97-F715-F7E60A57D336}"/>
              </a:ext>
            </a:extLst>
          </p:cNvPr>
          <p:cNvSpPr txBox="1"/>
          <p:nvPr/>
        </p:nvSpPr>
        <p:spPr>
          <a:xfrm>
            <a:off x="6916260" y="5430244"/>
            <a:ext cx="17791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T" sz="1200" dirty="0"/>
              <a:t>Material infill weight 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03E5620E-FFCB-14A3-9A77-F6ED24D59B8D}"/>
              </a:ext>
            </a:extLst>
          </p:cNvPr>
          <p:cNvSpPr txBox="1"/>
          <p:nvPr/>
        </p:nvSpPr>
        <p:spPr>
          <a:xfrm>
            <a:off x="10038870" y="5426506"/>
            <a:ext cx="20081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T" sz="1200" dirty="0"/>
              <a:t>~0.65t (Blocks &amp; gravel)</a:t>
            </a:r>
            <a:endParaRPr lang="en-MT" sz="1200" baseline="30000" dirty="0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0B05302F-0126-736F-074E-2836D4139ACF}"/>
              </a:ext>
            </a:extLst>
          </p:cNvPr>
          <p:cNvSpPr txBox="1"/>
          <p:nvPr/>
        </p:nvSpPr>
        <p:spPr>
          <a:xfrm>
            <a:off x="9061216" y="6139476"/>
            <a:ext cx="7403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T" sz="1200" dirty="0"/>
              <a:t>1.5m</a:t>
            </a:r>
            <a:r>
              <a:rPr lang="en-MT" sz="1200" baseline="30000" dirty="0"/>
              <a:t>2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D51B4BB0-3875-0C4E-EFE1-19BA738D1C67}"/>
              </a:ext>
            </a:extLst>
          </p:cNvPr>
          <p:cNvSpPr txBox="1"/>
          <p:nvPr/>
        </p:nvSpPr>
        <p:spPr>
          <a:xfrm>
            <a:off x="8153698" y="6597395"/>
            <a:ext cx="453965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T" sz="1000" dirty="0"/>
              <a:t>NB. Assumed soil weight 1.5t/m</a:t>
            </a:r>
            <a:r>
              <a:rPr lang="en-MT" sz="1000" baseline="30000" dirty="0"/>
              <a:t>3</a:t>
            </a:r>
            <a:r>
              <a:rPr lang="en-MT" sz="1000" dirty="0"/>
              <a:t> -  Assumed gravel weight 1.68t/m</a:t>
            </a:r>
            <a:r>
              <a:rPr lang="en-MT" sz="1000" baseline="30000" dirty="0"/>
              <a:t>3</a:t>
            </a:r>
          </a:p>
        </p:txBody>
      </p: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D5253949-5D1E-DC87-E94C-4DF9E80394EE}"/>
              </a:ext>
            </a:extLst>
          </p:cNvPr>
          <p:cNvCxnSpPr>
            <a:cxnSpLocks/>
          </p:cNvCxnSpPr>
          <p:nvPr/>
        </p:nvCxnSpPr>
        <p:spPr>
          <a:xfrm flipH="1">
            <a:off x="7007854" y="6117874"/>
            <a:ext cx="44313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>
            <a:extLst>
              <a:ext uri="{FF2B5EF4-FFF2-40B4-BE49-F238E27FC236}">
                <a16:creationId xmlns:a16="http://schemas.microsoft.com/office/drawing/2014/main" id="{63C2CC6D-DCB0-4821-CCAD-97A60172B385}"/>
              </a:ext>
            </a:extLst>
          </p:cNvPr>
          <p:cNvSpPr txBox="1"/>
          <p:nvPr/>
        </p:nvSpPr>
        <p:spPr>
          <a:xfrm>
            <a:off x="6925369" y="6113791"/>
            <a:ext cx="173108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Infiltration Surface Area </a:t>
            </a:r>
            <a:r>
              <a:rPr lang="en-MT" sz="1200" dirty="0"/>
              <a:t> 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63C8BD47-88D9-928E-53CA-DED534CA66E2}"/>
              </a:ext>
            </a:extLst>
          </p:cNvPr>
          <p:cNvSpPr txBox="1"/>
          <p:nvPr/>
        </p:nvSpPr>
        <p:spPr>
          <a:xfrm>
            <a:off x="9062898" y="5433843"/>
            <a:ext cx="7403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T" sz="1200" dirty="0"/>
              <a:t>1.9t</a:t>
            </a:r>
            <a:endParaRPr lang="en-MT" sz="1200" baseline="30000" dirty="0"/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877DB438-757E-22A3-99D3-6188C3C7C3FE}"/>
              </a:ext>
            </a:extLst>
          </p:cNvPr>
          <p:cNvSpPr txBox="1"/>
          <p:nvPr/>
        </p:nvSpPr>
        <p:spPr>
          <a:xfrm>
            <a:off x="10148143" y="6131211"/>
            <a:ext cx="7403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T" sz="1200" dirty="0"/>
              <a:t>1.83m</a:t>
            </a:r>
            <a:r>
              <a:rPr lang="en-MT" sz="1200" baseline="30000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4250464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426</TotalTime>
  <Words>864</Words>
  <Application>Microsoft Macintosh PowerPoint</Application>
  <PresentationFormat>Widescreen</PresentationFormat>
  <Paragraphs>191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1_Office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 Colville</dc:creator>
  <cp:lastModifiedBy>Steve Colville</cp:lastModifiedBy>
  <cp:revision>47</cp:revision>
  <cp:lastPrinted>2023-01-12T12:33:59Z</cp:lastPrinted>
  <dcterms:created xsi:type="dcterms:W3CDTF">2023-01-10T13:36:03Z</dcterms:created>
  <dcterms:modified xsi:type="dcterms:W3CDTF">2023-01-16T12:58:19Z</dcterms:modified>
</cp:coreProperties>
</file>