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10"/>
    <p:restoredTop sz="97248"/>
  </p:normalViewPr>
  <p:slideViewPr>
    <p:cSldViewPr snapToGrid="0" snapToObjects="1" showGuides="1">
      <p:cViewPr varScale="1">
        <p:scale>
          <a:sx n="227" d="100"/>
          <a:sy n="227" d="100"/>
        </p:scale>
        <p:origin x="9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902BF-1369-3A48-BEE9-C87A095C6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FA980-3E53-BB4B-BE21-2FD032EFD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347F-1054-AF4C-94E6-1B8F787C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9AFEF-7147-F247-A955-93CB6CCB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4C701-1245-CD47-8D44-D7BDBBED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74451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65B0-C494-414F-973C-8AB3DA9C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22D74-3BF0-6D4C-9EBE-BF2E75FBE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B7D8-0ED6-B446-A8B3-F9BF7DB2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DC4F0-203A-4747-92A1-BB39B5EE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82133-C27D-8644-B5AC-88E1DFAF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07109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7C6A7-9C0E-5943-969F-6FDC4307D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C456C-F96B-A44E-AE61-7138FA277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13E-477A-D946-86F0-E3409056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733B1-9452-434C-BEF7-B78652967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AF36-8E1F-9C4A-8F24-E30B6BD55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9750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2C89-B9C9-8A43-95EB-80C1A538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FC3EB-4460-A443-9766-6AFA0068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B8FF4-F4AA-F449-952B-73B5D0F2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E57A3-CDEF-924A-AEF8-FD44AB45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64A8A-B1DA-CE42-84D5-81B482AA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9039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4EC6-9362-CB41-85CC-44C483E6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C28C-D4A6-8749-9E2B-2163F44BB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864AA-2CD7-0242-84D3-F1141350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6D327-DDED-2C47-9167-40656CEF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6FD36-3778-314A-84BC-80DCF3F2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59886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811B-786E-F648-9D13-9B5DAAF0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1071-64E3-A74B-9185-5B4A5EAD3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D8E6D-3AED-A74E-B4A5-7B6865A28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9BB75-AF00-3C47-A429-DFD61D54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B91E6-6B30-DF42-9B47-131D59D3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B1EBE-F94F-E24D-84B1-92A1ABAD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1929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80E4-D758-7940-AF9C-4E22FC13E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1F365-5B2F-D847-8A0B-03C0D34BB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0F24E-DA4A-A343-B0B5-659B064B7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2A61C-6C1A-FF4F-9929-BA8AC9D90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9FFB7-C0A2-0840-B853-A3EE324F8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CB6CC6-C6A1-E748-8563-D597A68B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33387A-CC31-744A-AE54-7FDF0975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6FB9C-3C68-AE42-8A80-7A684C52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51022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F868-D6E6-9140-A314-69AEFB0D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82478-13D8-694C-AE6D-903E5870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99D00-047E-584B-87C9-146B634A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A7B5A-CF33-0448-806F-ECBBFF91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4132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9D464-6F73-C149-93B6-CD95EBF7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828353-94AE-2243-9F76-BE460D00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5E525-3DED-0F43-AE13-1CA68043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34053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85B5-C297-B142-A6C1-7CB0C2F9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DF260-3DC1-9842-8483-75CC2A353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AC131-B858-124D-A96E-25DA2C50D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25711-80AA-BE44-9341-6A8EBF5FB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92060-49E5-8641-B23A-57F3C92C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2CB91-F121-2742-A35D-263E1410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79161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FFF3B-F88F-5B4B-AC43-953096D9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D2949-7913-BD47-9904-E9A7EC060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CFAC2-F899-A54A-9184-58C0CBF00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037D8-0796-7542-858B-69FCEF21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CBC1-C39F-054D-BE3B-EF931079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AA239-1B92-844B-88E5-F70B8050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17322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68748-3F9E-3D40-8317-269411A3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5F770-9613-504A-8440-CC72D2859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B89E4-FADF-1144-8ED2-F9BB3CDB1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7B6E-6C56-C24D-BBA3-36E1E5AC575E}" type="datetimeFigureOut">
              <a:rPr lang="en-MT" smtClean="0"/>
              <a:t>21/01/2023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ECEE9-37DF-A94F-B7AC-2919F6034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134C0-7C8A-9640-87F8-73295A4A0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F004-E3BE-7D4D-8BD9-7EF2F74404EF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6778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FF5FBD-B5B2-5844-B56E-5EEDFBB145ED}"/>
              </a:ext>
            </a:extLst>
          </p:cNvPr>
          <p:cNvSpPr/>
          <p:nvPr/>
        </p:nvSpPr>
        <p:spPr>
          <a:xfrm>
            <a:off x="1708099" y="2860240"/>
            <a:ext cx="1843430" cy="3877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C2DC34-A03A-5E49-A067-97A9AF2C10EE}"/>
              </a:ext>
            </a:extLst>
          </p:cNvPr>
          <p:cNvSpPr/>
          <p:nvPr/>
        </p:nvSpPr>
        <p:spPr>
          <a:xfrm>
            <a:off x="3685879" y="2860240"/>
            <a:ext cx="1843430" cy="3877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A9C4AF-B41D-274A-84CF-A4AE08C339B3}"/>
              </a:ext>
            </a:extLst>
          </p:cNvPr>
          <p:cNvSpPr/>
          <p:nvPr/>
        </p:nvSpPr>
        <p:spPr>
          <a:xfrm>
            <a:off x="5663659" y="2860240"/>
            <a:ext cx="1843430" cy="3877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67081F-062B-8342-865D-614227E8A6DA}"/>
              </a:ext>
            </a:extLst>
          </p:cNvPr>
          <p:cNvSpPr/>
          <p:nvPr/>
        </p:nvSpPr>
        <p:spPr>
          <a:xfrm>
            <a:off x="7641440" y="2860240"/>
            <a:ext cx="1843430" cy="3877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9ABC08C-347B-EE4C-A225-02295884F5F8}"/>
              </a:ext>
            </a:extLst>
          </p:cNvPr>
          <p:cNvSpPr/>
          <p:nvPr/>
        </p:nvSpPr>
        <p:spPr>
          <a:xfrm>
            <a:off x="1708098" y="512061"/>
            <a:ext cx="7785943" cy="1689814"/>
          </a:xfrm>
          <a:prstGeom prst="triangle">
            <a:avLst>
              <a:gd name="adj" fmla="val 49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F6E39-318D-9147-A273-E49A6BCDD9A7}"/>
              </a:ext>
            </a:extLst>
          </p:cNvPr>
          <p:cNvSpPr/>
          <p:nvPr/>
        </p:nvSpPr>
        <p:spPr>
          <a:xfrm>
            <a:off x="1696824" y="3364991"/>
            <a:ext cx="1843430" cy="6140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</a:t>
            </a:r>
            <a:r>
              <a:rPr lang="en-MT" sz="1400" dirty="0"/>
              <a:t>atural products - ecological solutions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689D29-B8DB-F447-B9FE-548F1ED52F15}"/>
              </a:ext>
            </a:extLst>
          </p:cNvPr>
          <p:cNvSpPr/>
          <p:nvPr/>
        </p:nvSpPr>
        <p:spPr>
          <a:xfrm>
            <a:off x="3685878" y="3364992"/>
            <a:ext cx="1855385" cy="6140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T" sz="1400" dirty="0">
                <a:solidFill>
                  <a:schemeClr val="bg1"/>
                </a:solidFill>
              </a:rPr>
              <a:t>Lowest fully installed cost of any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4EF023-B359-0E43-A73C-B2996D5C4083}"/>
              </a:ext>
            </a:extLst>
          </p:cNvPr>
          <p:cNvSpPr/>
          <p:nvPr/>
        </p:nvSpPr>
        <p:spPr>
          <a:xfrm>
            <a:off x="5663659" y="3364992"/>
            <a:ext cx="1843430" cy="6140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Keeps projects on time &amp; on budget</a:t>
            </a:r>
            <a:r>
              <a:rPr lang="en-MT" sz="1400" dirty="0"/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87F2F6-E26D-6040-B07D-331A238B62CD}"/>
              </a:ext>
            </a:extLst>
          </p:cNvPr>
          <p:cNvSpPr txBox="1"/>
          <p:nvPr/>
        </p:nvSpPr>
        <p:spPr>
          <a:xfrm>
            <a:off x="4352544" y="1078993"/>
            <a:ext cx="1960474" cy="38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MT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DBE66E-7807-9045-840C-017C3DB6D742}"/>
              </a:ext>
            </a:extLst>
          </p:cNvPr>
          <p:cNvSpPr txBox="1"/>
          <p:nvPr/>
        </p:nvSpPr>
        <p:spPr>
          <a:xfrm>
            <a:off x="3300068" y="1304379"/>
            <a:ext cx="4392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>
              <a:solidFill>
                <a:schemeClr val="bg1"/>
              </a:solidFill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Developed by the Dutch to manage surface water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 better than any other traditional system  	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14BD3E-15EF-DC45-B3C5-42C4316BE15C}"/>
              </a:ext>
            </a:extLst>
          </p:cNvPr>
          <p:cNvSpPr txBox="1"/>
          <p:nvPr/>
        </p:nvSpPr>
        <p:spPr>
          <a:xfrm>
            <a:off x="4239616" y="871482"/>
            <a:ext cx="237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HYDROROCK 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Natural Aquifer Blocks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95BC6C-75BA-CD49-843D-C7B5E0DA2FAF}"/>
              </a:ext>
            </a:extLst>
          </p:cNvPr>
          <p:cNvSpPr txBox="1"/>
          <p:nvPr/>
        </p:nvSpPr>
        <p:spPr>
          <a:xfrm>
            <a:off x="1977316" y="2901045"/>
            <a:ext cx="1282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600" dirty="0">
                <a:solidFill>
                  <a:schemeClr val="bg1"/>
                </a:solidFill>
              </a:rPr>
              <a:t>Sustainability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54FD16-2936-F940-80FA-FBB8238A2586}"/>
              </a:ext>
            </a:extLst>
          </p:cNvPr>
          <p:cNvSpPr txBox="1"/>
          <p:nvPr/>
        </p:nvSpPr>
        <p:spPr>
          <a:xfrm>
            <a:off x="7724393" y="2879292"/>
            <a:ext cx="1485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T" sz="1600" dirty="0">
                <a:solidFill>
                  <a:schemeClr val="bg1"/>
                </a:solidFill>
              </a:rPr>
              <a:t>HSE Risk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1A9EAD-33D7-BD49-BFCC-45A0B304BFD9}"/>
              </a:ext>
            </a:extLst>
          </p:cNvPr>
          <p:cNvSpPr txBox="1"/>
          <p:nvPr/>
        </p:nvSpPr>
        <p:spPr>
          <a:xfrm>
            <a:off x="5896737" y="2899447"/>
            <a:ext cx="1485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600" dirty="0">
                <a:solidFill>
                  <a:schemeClr val="bg1"/>
                </a:solidFill>
              </a:rPr>
              <a:t>Project Risk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8769C0-0A58-0442-8403-22A057DC60C1}"/>
              </a:ext>
            </a:extLst>
          </p:cNvPr>
          <p:cNvSpPr txBox="1"/>
          <p:nvPr/>
        </p:nvSpPr>
        <p:spPr>
          <a:xfrm>
            <a:off x="4003900" y="2888652"/>
            <a:ext cx="1126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600" dirty="0">
                <a:solidFill>
                  <a:schemeClr val="bg1"/>
                </a:solidFill>
              </a:rPr>
              <a:t>Cost Saving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8582B3-8BE2-9943-A4A8-78840AD682A6}"/>
              </a:ext>
            </a:extLst>
          </p:cNvPr>
          <p:cNvSpPr/>
          <p:nvPr/>
        </p:nvSpPr>
        <p:spPr>
          <a:xfrm>
            <a:off x="1708099" y="2266216"/>
            <a:ext cx="1271626" cy="3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97A12B-97CB-B144-8D21-B0E8AFADC2AF}"/>
              </a:ext>
            </a:extLst>
          </p:cNvPr>
          <p:cNvSpPr/>
          <p:nvPr/>
        </p:nvSpPr>
        <p:spPr>
          <a:xfrm>
            <a:off x="3010962" y="2266216"/>
            <a:ext cx="1271626" cy="3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97D371-F940-F643-93EE-06797B6C765E}"/>
              </a:ext>
            </a:extLst>
          </p:cNvPr>
          <p:cNvSpPr/>
          <p:nvPr/>
        </p:nvSpPr>
        <p:spPr>
          <a:xfrm>
            <a:off x="4313825" y="2266216"/>
            <a:ext cx="1271626" cy="3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9DBCCD-138D-C947-9FEB-70C021F784F4}"/>
              </a:ext>
            </a:extLst>
          </p:cNvPr>
          <p:cNvSpPr/>
          <p:nvPr/>
        </p:nvSpPr>
        <p:spPr>
          <a:xfrm>
            <a:off x="5616688" y="2266216"/>
            <a:ext cx="1271626" cy="3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EB7985-61EA-324F-A12C-A2E698FB79B4}"/>
              </a:ext>
            </a:extLst>
          </p:cNvPr>
          <p:cNvSpPr/>
          <p:nvPr/>
        </p:nvSpPr>
        <p:spPr>
          <a:xfrm>
            <a:off x="6919551" y="2266216"/>
            <a:ext cx="1271626" cy="3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A6C9B3-F0AB-6346-AFD4-52A0650AD957}"/>
              </a:ext>
            </a:extLst>
          </p:cNvPr>
          <p:cNvSpPr/>
          <p:nvPr/>
        </p:nvSpPr>
        <p:spPr>
          <a:xfrm>
            <a:off x="8222416" y="2266216"/>
            <a:ext cx="1271626" cy="3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6F1DA9-5296-7644-8F68-64CAAB7100F6}"/>
              </a:ext>
            </a:extLst>
          </p:cNvPr>
          <p:cNvSpPr txBox="1"/>
          <p:nvPr/>
        </p:nvSpPr>
        <p:spPr>
          <a:xfrm>
            <a:off x="1965932" y="2284669"/>
            <a:ext cx="101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/>
                </a:solidFill>
              </a:rPr>
              <a:t>Simpler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185C65-E3F0-C242-8AB8-6382E665F200}"/>
              </a:ext>
            </a:extLst>
          </p:cNvPr>
          <p:cNvSpPr txBox="1"/>
          <p:nvPr/>
        </p:nvSpPr>
        <p:spPr>
          <a:xfrm>
            <a:off x="3193210" y="2279528"/>
            <a:ext cx="101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/>
                </a:solidFill>
              </a:rPr>
              <a:t>Easier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DDF654-CBC5-7248-9E5A-0B1D8C1AFC3B}"/>
              </a:ext>
            </a:extLst>
          </p:cNvPr>
          <p:cNvSpPr txBox="1"/>
          <p:nvPr/>
        </p:nvSpPr>
        <p:spPr>
          <a:xfrm>
            <a:off x="4527473" y="2273355"/>
            <a:ext cx="101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/>
                </a:solidFill>
              </a:rPr>
              <a:t>Faster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584625-9FDB-8C40-8D00-CAB83BB0F7F0}"/>
              </a:ext>
            </a:extLst>
          </p:cNvPr>
          <p:cNvSpPr txBox="1"/>
          <p:nvPr/>
        </p:nvSpPr>
        <p:spPr>
          <a:xfrm>
            <a:off x="5745605" y="2280496"/>
            <a:ext cx="101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/>
                </a:solidFill>
              </a:rPr>
              <a:t>Cheaper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FC02C2-4CB1-1D41-B87D-9CACE8801231}"/>
              </a:ext>
            </a:extLst>
          </p:cNvPr>
          <p:cNvSpPr txBox="1"/>
          <p:nvPr/>
        </p:nvSpPr>
        <p:spPr>
          <a:xfrm>
            <a:off x="7056684" y="2247891"/>
            <a:ext cx="101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/>
                </a:solidFill>
              </a:rPr>
              <a:t>Greener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1047DF-1790-A74F-8729-ADEB8955CCF2}"/>
              </a:ext>
            </a:extLst>
          </p:cNvPr>
          <p:cNvSpPr txBox="1"/>
          <p:nvPr/>
        </p:nvSpPr>
        <p:spPr>
          <a:xfrm>
            <a:off x="8467342" y="2259059"/>
            <a:ext cx="101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/>
                </a:solidFill>
              </a:rPr>
              <a:t>Safer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E5585F8-36B6-EA46-8EAD-412E8260413D}"/>
              </a:ext>
            </a:extLst>
          </p:cNvPr>
          <p:cNvSpPr/>
          <p:nvPr/>
        </p:nvSpPr>
        <p:spPr>
          <a:xfrm>
            <a:off x="1708637" y="4130450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967E5A-D4B0-8044-9C96-D689E534C3CD}"/>
              </a:ext>
            </a:extLst>
          </p:cNvPr>
          <p:cNvSpPr txBox="1"/>
          <p:nvPr/>
        </p:nvSpPr>
        <p:spPr>
          <a:xfrm>
            <a:off x="1880190" y="4169657"/>
            <a:ext cx="156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Natural product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913015-0DB0-FB47-82C8-497CD72D1F05}"/>
              </a:ext>
            </a:extLst>
          </p:cNvPr>
          <p:cNvSpPr/>
          <p:nvPr/>
        </p:nvSpPr>
        <p:spPr>
          <a:xfrm>
            <a:off x="1708099" y="4727664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97FC40-8D9A-C844-B9DE-BD48B80B1922}"/>
              </a:ext>
            </a:extLst>
          </p:cNvPr>
          <p:cNvSpPr txBox="1"/>
          <p:nvPr/>
        </p:nvSpPr>
        <p:spPr>
          <a:xfrm>
            <a:off x="2161418" y="4746716"/>
            <a:ext cx="112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No Plastic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981232-A303-6B46-8C50-3123A043B2A7}"/>
              </a:ext>
            </a:extLst>
          </p:cNvPr>
          <p:cNvSpPr/>
          <p:nvPr/>
        </p:nvSpPr>
        <p:spPr>
          <a:xfrm>
            <a:off x="1696824" y="5322929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DABB7B-8880-B84C-9A07-0FD1555512D6}"/>
              </a:ext>
            </a:extLst>
          </p:cNvPr>
          <p:cNvSpPr txBox="1"/>
          <p:nvPr/>
        </p:nvSpPr>
        <p:spPr>
          <a:xfrm>
            <a:off x="1881865" y="5417091"/>
            <a:ext cx="1571044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Life Cycle Analysis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DB30888-E38A-9C43-8F37-4663B73BA51C}"/>
              </a:ext>
            </a:extLst>
          </p:cNvPr>
          <p:cNvSpPr/>
          <p:nvPr/>
        </p:nvSpPr>
        <p:spPr>
          <a:xfrm>
            <a:off x="1696824" y="5923965"/>
            <a:ext cx="1843430" cy="5380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3E2D6BD-4D63-414E-AE19-93D85D10A883}"/>
              </a:ext>
            </a:extLst>
          </p:cNvPr>
          <p:cNvSpPr txBox="1"/>
          <p:nvPr/>
        </p:nvSpPr>
        <p:spPr>
          <a:xfrm>
            <a:off x="1731187" y="5949864"/>
            <a:ext cx="1769648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T" sz="1400" dirty="0">
                <a:solidFill>
                  <a:schemeClr val="bg1"/>
                </a:solidFill>
              </a:rPr>
              <a:t>Nutrient Neutrality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9F45BC-A4F4-5C4E-BAF5-C62B975ADDAA}"/>
              </a:ext>
            </a:extLst>
          </p:cNvPr>
          <p:cNvSpPr/>
          <p:nvPr/>
        </p:nvSpPr>
        <p:spPr>
          <a:xfrm>
            <a:off x="3699367" y="4130450"/>
            <a:ext cx="1829942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789AC2-9A9D-614A-91FB-46321910205A}"/>
              </a:ext>
            </a:extLst>
          </p:cNvPr>
          <p:cNvSpPr txBox="1"/>
          <p:nvPr/>
        </p:nvSpPr>
        <p:spPr>
          <a:xfrm>
            <a:off x="4138004" y="4130450"/>
            <a:ext cx="10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Flexibility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46B7895-ADA8-C04A-948D-A0D0ED3464E4}"/>
              </a:ext>
            </a:extLst>
          </p:cNvPr>
          <p:cNvSpPr/>
          <p:nvPr/>
        </p:nvSpPr>
        <p:spPr>
          <a:xfrm>
            <a:off x="3683339" y="4727664"/>
            <a:ext cx="1829942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0EA6BB3-D659-A148-86F7-C8C3A9A41480}"/>
              </a:ext>
            </a:extLst>
          </p:cNvPr>
          <p:cNvSpPr txBox="1"/>
          <p:nvPr/>
        </p:nvSpPr>
        <p:spPr>
          <a:xfrm>
            <a:off x="4390324" y="4719943"/>
            <a:ext cx="10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Size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2D9E13D-408A-2747-BF39-4B64999AA064}"/>
              </a:ext>
            </a:extLst>
          </p:cNvPr>
          <p:cNvSpPr/>
          <p:nvPr/>
        </p:nvSpPr>
        <p:spPr>
          <a:xfrm>
            <a:off x="3662650" y="5311481"/>
            <a:ext cx="1829942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E435E-38BD-A04F-9650-F8961A1C590E}"/>
              </a:ext>
            </a:extLst>
          </p:cNvPr>
          <p:cNvSpPr txBox="1"/>
          <p:nvPr/>
        </p:nvSpPr>
        <p:spPr>
          <a:xfrm>
            <a:off x="4091021" y="5338208"/>
            <a:ext cx="10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Simplicitty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809C4B7-419B-9641-B4B2-84ED1FC206DA}"/>
              </a:ext>
            </a:extLst>
          </p:cNvPr>
          <p:cNvSpPr/>
          <p:nvPr/>
        </p:nvSpPr>
        <p:spPr>
          <a:xfrm>
            <a:off x="3652384" y="5914231"/>
            <a:ext cx="1829942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505A6B-A3B8-9C40-B753-C00357825791}"/>
              </a:ext>
            </a:extLst>
          </p:cNvPr>
          <p:cNvSpPr txBox="1"/>
          <p:nvPr/>
        </p:nvSpPr>
        <p:spPr>
          <a:xfrm>
            <a:off x="4239616" y="5916376"/>
            <a:ext cx="1070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Speed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3D14780-2DF3-1648-B92D-CC310381B228}"/>
              </a:ext>
            </a:extLst>
          </p:cNvPr>
          <p:cNvSpPr/>
          <p:nvPr/>
        </p:nvSpPr>
        <p:spPr>
          <a:xfrm>
            <a:off x="5663659" y="4130450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202E9D-F0B5-F24A-B889-F37C46CB126E}"/>
              </a:ext>
            </a:extLst>
          </p:cNvPr>
          <p:cNvSpPr txBox="1"/>
          <p:nvPr/>
        </p:nvSpPr>
        <p:spPr>
          <a:xfrm>
            <a:off x="6116978" y="4149502"/>
            <a:ext cx="112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Flexibility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12B2F01-9587-C34D-AB84-A53F66547528}"/>
              </a:ext>
            </a:extLst>
          </p:cNvPr>
          <p:cNvSpPr/>
          <p:nvPr/>
        </p:nvSpPr>
        <p:spPr>
          <a:xfrm>
            <a:off x="5663659" y="4719320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27C0674-3E1C-D14E-B41F-66D778566CB8}"/>
              </a:ext>
            </a:extLst>
          </p:cNvPr>
          <p:cNvSpPr txBox="1"/>
          <p:nvPr/>
        </p:nvSpPr>
        <p:spPr>
          <a:xfrm>
            <a:off x="5897826" y="4705153"/>
            <a:ext cx="137509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Predictability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01CBAC6-7D11-4949-894B-542FD81EF1B2}"/>
              </a:ext>
            </a:extLst>
          </p:cNvPr>
          <p:cNvSpPr/>
          <p:nvPr/>
        </p:nvSpPr>
        <p:spPr>
          <a:xfrm>
            <a:off x="5649280" y="5921258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2BC7DA2-4A90-104E-B04A-FAF5D2E8DD11}"/>
              </a:ext>
            </a:extLst>
          </p:cNvPr>
          <p:cNvSpPr txBox="1"/>
          <p:nvPr/>
        </p:nvSpPr>
        <p:spPr>
          <a:xfrm>
            <a:off x="5870265" y="5916376"/>
            <a:ext cx="1538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Dependability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F747D21-467B-6C4C-AEE9-6EB1DAA313CE}"/>
              </a:ext>
            </a:extLst>
          </p:cNvPr>
          <p:cNvSpPr/>
          <p:nvPr/>
        </p:nvSpPr>
        <p:spPr>
          <a:xfrm>
            <a:off x="5663659" y="5302177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7B7B487-3DF8-1946-A5DE-63EDF3655AED}"/>
              </a:ext>
            </a:extLst>
          </p:cNvPr>
          <p:cNvSpPr txBox="1"/>
          <p:nvPr/>
        </p:nvSpPr>
        <p:spPr>
          <a:xfrm>
            <a:off x="5975612" y="5307807"/>
            <a:ext cx="112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512621-322D-2148-BD3A-A2C396B9CC39}"/>
              </a:ext>
            </a:extLst>
          </p:cNvPr>
          <p:cNvSpPr/>
          <p:nvPr/>
        </p:nvSpPr>
        <p:spPr>
          <a:xfrm>
            <a:off x="7630063" y="4134573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08E9F8F-1157-0A4E-AED2-32C282EF04CE}"/>
              </a:ext>
            </a:extLst>
          </p:cNvPr>
          <p:cNvSpPr txBox="1"/>
          <p:nvPr/>
        </p:nvSpPr>
        <p:spPr>
          <a:xfrm>
            <a:off x="7458806" y="4100891"/>
            <a:ext cx="2089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T" sz="1400" dirty="0">
                <a:solidFill>
                  <a:schemeClr val="bg1"/>
                </a:solidFill>
              </a:rPr>
              <a:t>Reduces &amp; simplifies </a:t>
            </a:r>
            <a:r>
              <a:rPr lang="en-GB" sz="1400" dirty="0">
                <a:solidFill>
                  <a:schemeClr val="bg1"/>
                </a:solidFill>
              </a:rPr>
              <a:t>t</a:t>
            </a:r>
            <a:r>
              <a:rPr lang="en-MT" sz="1400" dirty="0">
                <a:solidFill>
                  <a:schemeClr val="bg1"/>
                </a:solidFill>
              </a:rPr>
              <a:t>raffic  movement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DD54D02-F897-5F40-A6D3-05E64135F384}"/>
              </a:ext>
            </a:extLst>
          </p:cNvPr>
          <p:cNvSpPr/>
          <p:nvPr/>
        </p:nvSpPr>
        <p:spPr>
          <a:xfrm>
            <a:off x="7630063" y="4727664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</a:t>
            </a:r>
            <a:r>
              <a:rPr lang="en-MT" sz="1400" dirty="0"/>
              <a:t>educes project time &amp; simplifies works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F67077E-4488-D340-98A5-A6904CF4073F}"/>
              </a:ext>
            </a:extLst>
          </p:cNvPr>
          <p:cNvSpPr/>
          <p:nvPr/>
        </p:nvSpPr>
        <p:spPr>
          <a:xfrm>
            <a:off x="7630063" y="5303877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321FCB-110A-9840-A366-41CF55E6CDA6}"/>
              </a:ext>
            </a:extLst>
          </p:cNvPr>
          <p:cNvSpPr txBox="1"/>
          <p:nvPr/>
        </p:nvSpPr>
        <p:spPr>
          <a:xfrm>
            <a:off x="7507090" y="5291057"/>
            <a:ext cx="195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T" sz="1400" dirty="0">
                <a:solidFill>
                  <a:schemeClr val="bg1"/>
                </a:solidFill>
              </a:rPr>
              <a:t>Removes need for workers in trenches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95D234-D61F-8849-B377-65D82C3D9370}"/>
              </a:ext>
            </a:extLst>
          </p:cNvPr>
          <p:cNvSpPr/>
          <p:nvPr/>
        </p:nvSpPr>
        <p:spPr>
          <a:xfrm>
            <a:off x="7617156" y="5915791"/>
            <a:ext cx="1843430" cy="538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 sz="14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C9CE290-393F-664D-9B2E-DDA84C15B1B8}"/>
              </a:ext>
            </a:extLst>
          </p:cNvPr>
          <p:cNvSpPr txBox="1"/>
          <p:nvPr/>
        </p:nvSpPr>
        <p:spPr>
          <a:xfrm>
            <a:off x="7630062" y="5880090"/>
            <a:ext cx="191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/>
                </a:solidFill>
              </a:rPr>
              <a:t>Reduces groundworks -  trenching &amp; shoring-up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32DF9F5-2F3F-7E4E-B03D-5C3675D463C0}"/>
              </a:ext>
            </a:extLst>
          </p:cNvPr>
          <p:cNvSpPr/>
          <p:nvPr/>
        </p:nvSpPr>
        <p:spPr>
          <a:xfrm>
            <a:off x="7616887" y="3370063"/>
            <a:ext cx="1843430" cy="6140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Helps prevent accidents &amp; reduces incidents </a:t>
            </a:r>
            <a:r>
              <a:rPr lang="en-MT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52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101</Words>
  <Application>Microsoft Macintosh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Colville</dc:creator>
  <cp:lastModifiedBy>Steve Colville</cp:lastModifiedBy>
  <cp:revision>14</cp:revision>
  <dcterms:created xsi:type="dcterms:W3CDTF">2021-03-24T11:32:34Z</dcterms:created>
  <dcterms:modified xsi:type="dcterms:W3CDTF">2023-01-21T10:07:16Z</dcterms:modified>
</cp:coreProperties>
</file>