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  <p:sldMasterId id="2147483665" r:id="rId3"/>
  </p:sldMasterIdLst>
  <p:notesMasterIdLst>
    <p:notesMasterId r:id="rId12"/>
  </p:notesMasterIdLst>
  <p:sldIdLst>
    <p:sldId id="11357" r:id="rId4"/>
    <p:sldId id="11440" r:id="rId5"/>
    <p:sldId id="11439" r:id="rId6"/>
    <p:sldId id="11438" r:id="rId7"/>
    <p:sldId id="11412" r:id="rId8"/>
    <p:sldId id="11426" r:id="rId9"/>
    <p:sldId id="11381" r:id="rId10"/>
    <p:sldId id="260" r:id="rId11"/>
  </p:sldIdLst>
  <p:sldSz cx="12192000" cy="6858000"/>
  <p:notesSz cx="6858000" cy="9144000"/>
  <p:defaultTextStyle>
    <a:defPPr>
      <a:defRPr lang="en-M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91"/>
    <p:restoredTop sz="96327"/>
  </p:normalViewPr>
  <p:slideViewPr>
    <p:cSldViewPr snapToGrid="0" snapToObjects="1" showGuides="1">
      <p:cViewPr>
        <p:scale>
          <a:sx n="157" d="100"/>
          <a:sy n="157" d="100"/>
        </p:scale>
        <p:origin x="1544" y="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E1F6B-C695-3840-99AC-795BBF4FFAD6}" type="datetimeFigureOut">
              <a:rPr lang="en-MT" smtClean="0"/>
              <a:t>06/07/2021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8E70C-BC3A-5343-ACA9-B809E8B7ABC5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50877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056D4-D685-F347-9A16-94A33D333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870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394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EEEE89-0323-F84D-A712-D6700C719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A81F-E101-B541-9CB2-12ECBA3BF7E9}" type="datetimeFigureOut">
              <a:rPr lang="en-MT" smtClean="0"/>
              <a:t>06/07/2021</a:t>
            </a:fld>
            <a:endParaRPr lang="en-M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D3ED9A-08B3-FB4C-A0C4-7D87D7C9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C44F0-90B1-2D41-9704-0EA51FC36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AA1E-3C70-0041-8988-F238B97DB997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403403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A3E16-29F4-AD44-8BE7-8CFA2453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80769-4C46-C942-986E-DF4D9DB6F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07453-C164-004B-A98F-2F3A4EA78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95990-A921-364E-BF71-7F831FFB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A81F-E101-B541-9CB2-12ECBA3BF7E9}" type="datetimeFigureOut">
              <a:rPr lang="en-MT" smtClean="0"/>
              <a:t>06/07/2021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236A19-F1FF-7D4E-9AA3-BCE8E20B4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7C2CFA-7BC7-954D-ACBC-B9C70AAB5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AA1E-3C70-0041-8988-F238B97DB997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70539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0A0FF-53CE-2F4A-8DE5-C5F611DC3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A38BFA-ADC2-9E4F-A41C-ECD91E3EE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676A0-D5AF-0A42-B944-3FB13F066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CB208-BE77-7744-A53D-6C9F70F8F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A81F-E101-B541-9CB2-12ECBA3BF7E9}" type="datetimeFigureOut">
              <a:rPr lang="en-MT" smtClean="0"/>
              <a:t>06/07/2021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2BD216-A2DD-FC44-8F2B-7EEBB4989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971E4-3058-0B41-8369-BB45E112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AA1E-3C70-0041-8988-F238B97DB997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814037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39893-FCCE-3849-B824-CFFB02AE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2269AB-EB74-B847-8A3B-4141F15B6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CF368-1915-EC41-A560-DC6D292E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A81F-E101-B541-9CB2-12ECBA3BF7E9}" type="datetimeFigureOut">
              <a:rPr lang="en-MT" smtClean="0"/>
              <a:t>06/07/2021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E8385-CBC3-BE45-9AEF-BD351B05C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97740-2571-2F46-B5EB-813F0AD2B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AA1E-3C70-0041-8988-F238B97DB997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141674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4E1E42-9808-B042-864B-8C96CC1ADE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94E9A9-6E86-5B4E-A323-4B15BDAC9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BACB9-1B0A-8C49-A155-DE140AE98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A81F-E101-B541-9CB2-12ECBA3BF7E9}" type="datetimeFigureOut">
              <a:rPr lang="en-MT" smtClean="0"/>
              <a:t>06/07/2021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40E33-63AC-2540-85DB-8BD0BBD17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A64A3-658D-8E47-BF74-84240A5D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AA1E-3C70-0041-8988-F238B97DB997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22450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354A95-70F9-4339-BF05-6FE59F0D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367" y="6378835"/>
            <a:ext cx="388494" cy="365125"/>
          </a:xfrm>
        </p:spPr>
        <p:txBody>
          <a:bodyPr/>
          <a:lstStyle>
            <a:lvl1pPr>
              <a:defRPr sz="1050"/>
            </a:lvl1pPr>
          </a:lstStyle>
          <a:p>
            <a:fld id="{BF71635F-302C-4945-93FB-BB390C77B8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71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14ED3-AB97-2644-8D93-E8A54B41D5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699" y="515262"/>
            <a:ext cx="9144000" cy="6839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976A21-FE35-9849-9884-888BEBD56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99" y="1368504"/>
            <a:ext cx="9144000" cy="4378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75000"/>
                  </a:schemeClr>
                </a:solidFill>
                <a:latin typeface="Arial Rounded MT Bold" panose="020F0704030504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FA1CA81-FF5C-5C42-8DB9-9629FE58A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7E7DD30-5F46-BC41-9D06-A142A8EC3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367" y="6378835"/>
            <a:ext cx="388494" cy="365125"/>
          </a:xfrm>
        </p:spPr>
        <p:txBody>
          <a:bodyPr/>
          <a:lstStyle>
            <a:lvl1pPr>
              <a:defRPr sz="1050"/>
            </a:lvl1pPr>
          </a:lstStyle>
          <a:p>
            <a:fld id="{BF71635F-302C-4945-93FB-BB390C77B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8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354A95-70F9-4339-BF05-6FE59F0D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367" y="6378835"/>
            <a:ext cx="388494" cy="365125"/>
          </a:xfrm>
        </p:spPr>
        <p:txBody>
          <a:bodyPr/>
          <a:lstStyle>
            <a:lvl1pPr>
              <a:defRPr sz="1050"/>
            </a:lvl1pPr>
          </a:lstStyle>
          <a:p>
            <a:fld id="{BF71635F-302C-4945-93FB-BB390C77B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4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14963-2436-C747-B2C0-8B3907321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66934-91C9-A24C-BA68-A24FA5E8E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2FAF5-C86A-DD49-8778-2F74E9675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A81F-E101-B541-9CB2-12ECBA3BF7E9}" type="datetimeFigureOut">
              <a:rPr lang="en-MT" smtClean="0"/>
              <a:t>06/07/2021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1AEDD-3240-8A4C-9982-01C7F189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EB25D-F6B2-F141-B233-E3567EF5E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AA1E-3C70-0041-8988-F238B97DB997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00630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7A4A2-82D8-2442-BCD8-BDD1B018E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237CE-D687-4343-AC9B-EAE7DF077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F00AA-3F68-E445-B200-4D9E1B6D3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A81F-E101-B541-9CB2-12ECBA3BF7E9}" type="datetimeFigureOut">
              <a:rPr lang="en-MT" smtClean="0"/>
              <a:t>06/07/2021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7845C-00A4-DB41-98F3-2FDA8FFE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D745E-350A-404C-A9EA-E8ABF3364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AA1E-3C70-0041-8988-F238B97DB997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19635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C8F17-FCB2-9643-95CB-2A13FF53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C202C-10F8-2444-A7C1-9802F19A0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8283B-A1D0-B644-A1F7-5927384AE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A81F-E101-B541-9CB2-12ECBA3BF7E9}" type="datetimeFigureOut">
              <a:rPr lang="en-MT" smtClean="0"/>
              <a:t>06/07/2021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01471-23B2-BA4C-80D1-F59293949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8613D-AB91-3D45-A48F-7A72AC351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AA1E-3C70-0041-8988-F238B97DB997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088539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51C20-52BF-FF47-AB6E-95AB9774F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3E50F-1190-A441-A6FD-387963874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B40D5-90A8-AE4C-8173-EF7AB417C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446D7-1271-E544-8D24-69CB6EDC1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A81F-E101-B541-9CB2-12ECBA3BF7E9}" type="datetimeFigureOut">
              <a:rPr lang="en-MT" smtClean="0"/>
              <a:t>06/07/2021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518B5-80AF-9D42-843B-78BA1D99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A9C55-426D-BE4B-882D-4C6BC16FA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AA1E-3C70-0041-8988-F238B97DB997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549032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12FEC-C622-7146-8F5A-CBE3BA55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DDC4B-C9FB-0142-98CB-71DD1EB04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3246B-4E6D-5641-9FDD-636DF1711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D87C1B-75C6-D642-912E-32582F295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4A0A19-5F14-EF49-9F2E-FC9A150F15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6C5183-A850-F641-95E5-23EC5DAA9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A81F-E101-B541-9CB2-12ECBA3BF7E9}" type="datetimeFigureOut">
              <a:rPr lang="en-MT" smtClean="0"/>
              <a:t>06/07/2021</a:t>
            </a:fld>
            <a:endParaRPr lang="en-M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ACD7D0-8D11-094B-A4B7-891304F63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305349-0059-CE4B-8F40-7372C753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AA1E-3C70-0041-8988-F238B97DB997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50272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724AF-0721-F440-A4DD-2EF9B98C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CB945-0A15-CB46-AAF1-740D6413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A81F-E101-B541-9CB2-12ECBA3BF7E9}" type="datetimeFigureOut">
              <a:rPr lang="en-MT" smtClean="0"/>
              <a:t>06/07/2021</a:t>
            </a:fld>
            <a:endParaRPr lang="en-M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5893E-4B39-8C49-84E5-5F865C3A3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070E1-FA9E-7A45-AB36-F6D404E30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AA1E-3C70-0041-8988-F238B97DB997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637148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26743D-BFD0-B240-902B-C76778644D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C037C7-DF69-AF48-944D-FD87FB0B85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219" y="5925852"/>
            <a:ext cx="3324798" cy="5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2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330689-2DEA-104B-A196-4E8ACE4D83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208712"/>
            <a:ext cx="12192000" cy="6604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C6BE1-EB2B-3E48-8288-521C8157D3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BB6F6-0724-E945-A799-CF55615FD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851" y="6378836"/>
            <a:ext cx="344775" cy="342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00B0F0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8560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B0F0"/>
          </a:solidFill>
          <a:latin typeface="Arial Rounded MT Bold" panose="020F07040305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0DE079-002F-CF40-BF38-51381583E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97F56-91D8-F14F-9062-450854969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D2177-5772-D345-A46D-947404DED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6A81F-E101-B541-9CB2-12ECBA3BF7E9}" type="datetimeFigureOut">
              <a:rPr lang="en-MT" smtClean="0"/>
              <a:t>06/07/2021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D4702-B08F-DC41-99F4-F9E253A8C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D0E78-F4D0-F948-99BD-9CB0D8F5B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EAA1E-3C70-0041-8988-F238B97DB997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74414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073" y="1709740"/>
            <a:ext cx="6032593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Hydrorock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Filter Gullies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VAG Rundschrift D" charset="0"/>
              </a:rPr>
              <a:t>www.hydrorocksolutions.com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VAG Rundschrift 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031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4A36E4-372D-3246-9BEA-81A5908F7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635F-302C-4945-93FB-BB390C77B83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 descr="A picture containing text, indoor, different, several&#10;&#10;Description automatically generated">
            <a:extLst>
              <a:ext uri="{FF2B5EF4-FFF2-40B4-BE49-F238E27FC236}">
                <a16:creationId xmlns:a16="http://schemas.microsoft.com/office/drawing/2014/main" id="{35150EA0-C7EE-1F44-9399-1929B5B45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88" y="204845"/>
            <a:ext cx="9415055" cy="6653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1B30B2-9FDC-B648-81C3-2A0BBBD7EB08}"/>
              </a:ext>
            </a:extLst>
          </p:cNvPr>
          <p:cNvSpPr/>
          <p:nvPr/>
        </p:nvSpPr>
        <p:spPr>
          <a:xfrm>
            <a:off x="425812" y="424878"/>
            <a:ext cx="9859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Hydrorock Modular System provides</a:t>
            </a:r>
            <a:r>
              <a:rPr lang="en-GB" dirty="0">
                <a:solidFill>
                  <a:srgbClr val="034078"/>
                </a:solidFill>
                <a:latin typeface="OpenSans"/>
              </a:rPr>
              <a:t> installation flexibility of gravel with the water void ratio of crates  </a:t>
            </a:r>
          </a:p>
          <a:p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3751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silver&#10;&#10;Description automatically generated">
            <a:extLst>
              <a:ext uri="{FF2B5EF4-FFF2-40B4-BE49-F238E27FC236}">
                <a16:creationId xmlns:a16="http://schemas.microsoft.com/office/drawing/2014/main" id="{2005C64E-BD43-B642-931E-AA49F1EE8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605" y="796889"/>
            <a:ext cx="2630227" cy="4675959"/>
          </a:xfrm>
          <a:prstGeom prst="rect">
            <a:avLst/>
          </a:pr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2907DFB3-01F8-0C42-87EE-94DFE5EAF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89" y="3525394"/>
            <a:ext cx="3738705" cy="3027755"/>
          </a:xfrm>
          <a:prstGeom prst="rect">
            <a:avLst/>
          </a:prstGeom>
        </p:spPr>
      </p:pic>
      <p:pic>
        <p:nvPicPr>
          <p:cNvPr id="11" name="Picture 10" descr="A picture containing text, indoor, appliance&#10;&#10;Description automatically generated">
            <a:extLst>
              <a:ext uri="{FF2B5EF4-FFF2-40B4-BE49-F238E27FC236}">
                <a16:creationId xmlns:a16="http://schemas.microsoft.com/office/drawing/2014/main" id="{5E57ECA9-66D2-4D42-86BF-0CB5CF54F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395" y="304851"/>
            <a:ext cx="2467389" cy="3289852"/>
          </a:xfrm>
          <a:prstGeom prst="rect">
            <a:avLst/>
          </a:prstGeom>
        </p:spPr>
      </p:pic>
      <p:pic>
        <p:nvPicPr>
          <p:cNvPr id="7" name="Picture 6" descr="A picture containing text, coffee, cup, floor&#10;&#10;Description automatically generated">
            <a:extLst>
              <a:ext uri="{FF2B5EF4-FFF2-40B4-BE49-F238E27FC236}">
                <a16:creationId xmlns:a16="http://schemas.microsoft.com/office/drawing/2014/main" id="{A806C78C-40CA-A34D-8EFC-E2DCBD494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791" y="331935"/>
            <a:ext cx="3239157" cy="32627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2BF6B0-0D03-C342-8EE7-7326696088E5}"/>
              </a:ext>
            </a:extLst>
          </p:cNvPr>
          <p:cNvSpPr/>
          <p:nvPr/>
        </p:nvSpPr>
        <p:spPr>
          <a:xfrm>
            <a:off x="69764" y="510265"/>
            <a:ext cx="27826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Hydrorock Modular System comprises a selection of Filter </a:t>
            </a:r>
            <a:r>
              <a:rPr lang="en-GB" dirty="0">
                <a:solidFill>
                  <a:srgbClr val="034078"/>
                </a:solidFill>
                <a:latin typeface="OpenSans"/>
              </a:rPr>
              <a:t>G</a:t>
            </a:r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ullies of varying sizes for varying purposes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C53C40-E8CA-A44A-9A63-9D454592A9AB}"/>
              </a:ext>
            </a:extLst>
          </p:cNvPr>
          <p:cNvSpPr/>
          <p:nvPr/>
        </p:nvSpPr>
        <p:spPr>
          <a:xfrm>
            <a:off x="49975" y="2488537"/>
            <a:ext cx="2917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Hydrorock</a:t>
            </a:r>
            <a:r>
              <a:rPr lang="en-GB" dirty="0">
                <a:solidFill>
                  <a:srgbClr val="034078"/>
                </a:solidFill>
                <a:latin typeface="OpenSans"/>
              </a:rPr>
              <a:t> F</a:t>
            </a:r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ilter Gullies can be surface fed /  subsurface fed / or both simultaneously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60D855-6C79-084E-8ADB-6FF5FFDFC4F6}"/>
              </a:ext>
            </a:extLst>
          </p:cNvPr>
          <p:cNvSpPr/>
          <p:nvPr/>
        </p:nvSpPr>
        <p:spPr>
          <a:xfrm>
            <a:off x="4967124" y="4162108"/>
            <a:ext cx="3738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34078"/>
                </a:solidFill>
                <a:latin typeface="OpenSans"/>
              </a:rPr>
              <a:t>Internal f</a:t>
            </a:r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ilter unit covered by a geotextile ‘sleeve’ prevents silt and other extraneous material reaching Hydrorock Blocks  – filter unit and ‘sleeve’ can </a:t>
            </a:r>
            <a:r>
              <a:rPr lang="en-GB" dirty="0">
                <a:solidFill>
                  <a:srgbClr val="034078"/>
                </a:solidFill>
                <a:latin typeface="OpenSans"/>
              </a:rPr>
              <a:t>be </a:t>
            </a:r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readily removed for fast / simple cleaning if necessary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8441EA-D89E-8644-A162-3EE0F68E2EF9}"/>
              </a:ext>
            </a:extLst>
          </p:cNvPr>
          <p:cNvCxnSpPr>
            <a:cxnSpLocks/>
          </p:cNvCxnSpPr>
          <p:nvPr/>
        </p:nvCxnSpPr>
        <p:spPr>
          <a:xfrm flipH="1">
            <a:off x="6403993" y="2536852"/>
            <a:ext cx="98022" cy="154557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34A42D-EE03-034A-AE0A-F1DF3A7EB351}"/>
              </a:ext>
            </a:extLst>
          </p:cNvPr>
          <p:cNvCxnSpPr>
            <a:cxnSpLocks/>
          </p:cNvCxnSpPr>
          <p:nvPr/>
        </p:nvCxnSpPr>
        <p:spPr>
          <a:xfrm flipH="1">
            <a:off x="8107770" y="3309642"/>
            <a:ext cx="1740237" cy="101150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137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41F3493-2633-994B-B395-FAEF58E33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10978" y="-548507"/>
            <a:ext cx="3733948" cy="5281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AC87E8-E487-FB4B-A2B8-92E9076A9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808" y="4465575"/>
            <a:ext cx="2389683" cy="182055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DA4206E-4EE2-E746-9BA1-C7FCB45DA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32" y="4465575"/>
            <a:ext cx="2887850" cy="1793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A10509-1D95-BD43-BDB4-4B5B0BA51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671873" y="-681583"/>
            <a:ext cx="4376073" cy="61899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0A12633-E9B4-E640-A383-DE87109164C3}"/>
              </a:ext>
            </a:extLst>
          </p:cNvPr>
          <p:cNvSpPr/>
          <p:nvPr/>
        </p:nvSpPr>
        <p:spPr>
          <a:xfrm>
            <a:off x="6201196" y="4997066"/>
            <a:ext cx="54917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Hydrorock</a:t>
            </a:r>
            <a:r>
              <a:rPr lang="en-GB" dirty="0">
                <a:solidFill>
                  <a:srgbClr val="034078"/>
                </a:solidFill>
                <a:latin typeface="OpenSans"/>
              </a:rPr>
              <a:t> Modules </a:t>
            </a:r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can be surface fed or subsurface fed from one end (using 1 Filter </a:t>
            </a:r>
            <a:r>
              <a:rPr lang="en-GB" dirty="0">
                <a:solidFill>
                  <a:srgbClr val="034078"/>
                </a:solidFill>
                <a:latin typeface="OpenSans"/>
              </a:rPr>
              <a:t>G</a:t>
            </a:r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ully) or both ends simultaneously </a:t>
            </a:r>
            <a:r>
              <a:rPr lang="en-GB" dirty="0">
                <a:solidFill>
                  <a:srgbClr val="034078"/>
                </a:solidFill>
                <a:latin typeface="OpenSans"/>
              </a:rPr>
              <a:t>(using 2 Filter Gullies) </a:t>
            </a:r>
            <a:endParaRPr lang="en-GB" b="0" dirty="0">
              <a:solidFill>
                <a:srgbClr val="034078"/>
              </a:solidFill>
              <a:effectLst/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600960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0F0719-4A1C-2C4C-9647-AA3E4651E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78" y="354871"/>
            <a:ext cx="3196340" cy="4164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042369-B384-B74C-93AD-6B64BCEB6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718" y="781050"/>
            <a:ext cx="3841750" cy="2647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B4A4A-B2AF-6D4E-BB5F-954FBC92A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607" y="781049"/>
            <a:ext cx="4097578" cy="5318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D0BFE6-C243-B245-A19C-0F9DA1A07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718" y="3732640"/>
            <a:ext cx="3841750" cy="25504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79B92-CC20-8741-8DA0-691502463D79}"/>
              </a:ext>
            </a:extLst>
          </p:cNvPr>
          <p:cNvSpPr/>
          <p:nvPr/>
        </p:nvSpPr>
        <p:spPr>
          <a:xfrm>
            <a:off x="281378" y="4305429"/>
            <a:ext cx="27826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Super Gullies installed under gutter of road feed  Hydrorock Modules under adjacent verge</a:t>
            </a:r>
          </a:p>
        </p:txBody>
      </p:sp>
    </p:spTree>
    <p:extLst>
      <p:ext uri="{BB962C8B-B14F-4D97-AF65-F5344CB8AC3E}">
        <p14:creationId xmlns:p14="http://schemas.microsoft.com/office/powerpoint/2010/main" val="3820430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4EA6FC-5AAF-6147-8281-796B444C6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704" y="3342010"/>
            <a:ext cx="2161409" cy="2881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1D6B2-F2FB-0E4D-9707-855889235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39" y="3342010"/>
            <a:ext cx="3842504" cy="2881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52AAD8-0105-0845-BFA3-1593D9728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004" y="3342010"/>
            <a:ext cx="3842504" cy="2881878"/>
          </a:xfrm>
          <a:prstGeom prst="rect">
            <a:avLst/>
          </a:prstGeom>
        </p:spPr>
      </p:pic>
      <p:pic>
        <p:nvPicPr>
          <p:cNvPr id="6" name="Content Placeholder 4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018A6EBD-5725-A64C-8702-94EDF29C0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46946" y="413366"/>
            <a:ext cx="3295981" cy="2471986"/>
          </a:xfrm>
        </p:spPr>
      </p:pic>
      <p:pic>
        <p:nvPicPr>
          <p:cNvPr id="7" name="Picture 6" descr="A picture containing outdoor, ground, sky, sandy&#10;&#10;Description automatically generated">
            <a:extLst>
              <a:ext uri="{FF2B5EF4-FFF2-40B4-BE49-F238E27FC236}">
                <a16:creationId xmlns:a16="http://schemas.microsoft.com/office/drawing/2014/main" id="{2D089420-C1B9-854D-B4FE-ADD441ACF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024" y="413366"/>
            <a:ext cx="3295980" cy="24719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D420D3-395E-5045-8220-65F6EF061C6A}"/>
              </a:ext>
            </a:extLst>
          </p:cNvPr>
          <p:cNvSpPr/>
          <p:nvPr/>
        </p:nvSpPr>
        <p:spPr>
          <a:xfrm>
            <a:off x="7524429" y="413366"/>
            <a:ext cx="43472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Very large Hydrorock infiltration system is fed from single Super Gully which collects roof runoff from many adjacent warehouses.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4AA6F3-B2EA-B64A-BCC4-2FB1C7D48A26}"/>
              </a:ext>
            </a:extLst>
          </p:cNvPr>
          <p:cNvSpPr/>
          <p:nvPr/>
        </p:nvSpPr>
        <p:spPr>
          <a:xfrm>
            <a:off x="7523750" y="1962021"/>
            <a:ext cx="4221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Super Gully connects to multiple Hydrorock </a:t>
            </a:r>
            <a:r>
              <a:rPr lang="en-GB" dirty="0">
                <a:solidFill>
                  <a:srgbClr val="034078"/>
                </a:solidFill>
                <a:latin typeface="OpenSans"/>
              </a:rPr>
              <a:t>F</a:t>
            </a:r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ilter </a:t>
            </a:r>
            <a:r>
              <a:rPr lang="en-GB" dirty="0">
                <a:solidFill>
                  <a:srgbClr val="034078"/>
                </a:solidFill>
                <a:latin typeface="OpenSans"/>
              </a:rPr>
              <a:t>G</a:t>
            </a:r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ullies which connect to multiple Hydrorock modules side-by-side</a:t>
            </a:r>
          </a:p>
        </p:txBody>
      </p:sp>
    </p:spTree>
    <p:extLst>
      <p:ext uri="{BB962C8B-B14F-4D97-AF65-F5344CB8AC3E}">
        <p14:creationId xmlns:p14="http://schemas.microsoft.com/office/powerpoint/2010/main" val="3092717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person working on a construction site&#10;&#10;Description automatically generated with low confidence">
            <a:extLst>
              <a:ext uri="{FF2B5EF4-FFF2-40B4-BE49-F238E27FC236}">
                <a16:creationId xmlns:a16="http://schemas.microsoft.com/office/drawing/2014/main" id="{AAA68ED5-DFB8-B641-916C-ECF1964F6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8788"/>
          <a:stretch/>
        </p:blipFill>
        <p:spPr>
          <a:xfrm>
            <a:off x="540120" y="321733"/>
            <a:ext cx="5102709" cy="2725250"/>
          </a:xfrm>
          <a:prstGeom prst="rect">
            <a:avLst/>
          </a:prstGeom>
        </p:spPr>
      </p:pic>
      <p:pic>
        <p:nvPicPr>
          <p:cNvPr id="12" name="Picture 11" descr="A picture containing outdoor, pile&#10;&#10;Description automatically generated">
            <a:extLst>
              <a:ext uri="{FF2B5EF4-FFF2-40B4-BE49-F238E27FC236}">
                <a16:creationId xmlns:a16="http://schemas.microsoft.com/office/drawing/2014/main" id="{E65A116E-B3C6-8A43-9602-E539E2ECC6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99" r="19800" b="-1"/>
          <a:stretch/>
        </p:blipFill>
        <p:spPr>
          <a:xfrm>
            <a:off x="540120" y="3247698"/>
            <a:ext cx="2441909" cy="2533085"/>
          </a:xfrm>
          <a:prstGeom prst="rect">
            <a:avLst/>
          </a:prstGeom>
        </p:spPr>
      </p:pic>
      <p:pic>
        <p:nvPicPr>
          <p:cNvPr id="8" name="Picture 7" descr="A picture containing outdoor, dirt, farm machine, soil&#10;&#10;Description automatically generated">
            <a:extLst>
              <a:ext uri="{FF2B5EF4-FFF2-40B4-BE49-F238E27FC236}">
                <a16:creationId xmlns:a16="http://schemas.microsoft.com/office/drawing/2014/main" id="{2326440D-86FB-564B-BB9F-B269007A5A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45" r="3383" b="5"/>
          <a:stretch/>
        </p:blipFill>
        <p:spPr>
          <a:xfrm>
            <a:off x="3091474" y="3247698"/>
            <a:ext cx="2588334" cy="2541691"/>
          </a:xfrm>
          <a:prstGeom prst="rect">
            <a:avLst/>
          </a:prstGeom>
        </p:spPr>
      </p:pic>
      <p:pic>
        <p:nvPicPr>
          <p:cNvPr id="13" name="Picture 12" descr="A picture containing ground, outdoor, way, sidewalk&#10;&#10;Description automatically generated">
            <a:extLst>
              <a:ext uri="{FF2B5EF4-FFF2-40B4-BE49-F238E27FC236}">
                <a16:creationId xmlns:a16="http://schemas.microsoft.com/office/drawing/2014/main" id="{72B7A81F-65F0-BF46-8C49-515C6F75B3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16" r="-2" b="14963"/>
          <a:stretch/>
        </p:blipFill>
        <p:spPr>
          <a:xfrm>
            <a:off x="6337894" y="358872"/>
            <a:ext cx="5160888" cy="54375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DB0C5D-C411-9646-BFCB-9682D7E0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F71635F-302C-4945-93FB-BB390C77B838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>
                <a:spcAft>
                  <a:spcPts val="600"/>
                </a:spcAft>
              </a:pPr>
              <a:t>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7CF504-DAD4-DF40-AB49-50A08CE27492}"/>
              </a:ext>
            </a:extLst>
          </p:cNvPr>
          <p:cNvSpPr/>
          <p:nvPr/>
        </p:nvSpPr>
        <p:spPr>
          <a:xfrm>
            <a:off x="499014" y="5896420"/>
            <a:ext cx="5838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Filter Gully used </a:t>
            </a:r>
            <a:r>
              <a:rPr lang="en-GB" dirty="0">
                <a:solidFill>
                  <a:srgbClr val="034078"/>
                </a:solidFill>
                <a:latin typeface="OpenSans"/>
              </a:rPr>
              <a:t>for</a:t>
            </a:r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 roof runoff subsurface fed system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F9D959-8385-AA48-A02B-34797670512D}"/>
              </a:ext>
            </a:extLst>
          </p:cNvPr>
          <p:cNvSpPr/>
          <p:nvPr/>
        </p:nvSpPr>
        <p:spPr>
          <a:xfrm>
            <a:off x="6200330" y="5887714"/>
            <a:ext cx="5838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Filter Gully installed in road f</a:t>
            </a:r>
            <a:r>
              <a:rPr lang="en-GB" dirty="0">
                <a:solidFill>
                  <a:srgbClr val="034078"/>
                </a:solidFill>
                <a:latin typeface="OpenSans"/>
              </a:rPr>
              <a:t>or</a:t>
            </a:r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 runoff surface fed system</a:t>
            </a:r>
          </a:p>
        </p:txBody>
      </p:sp>
    </p:spTree>
    <p:extLst>
      <p:ext uri="{BB962C8B-B14F-4D97-AF65-F5344CB8AC3E}">
        <p14:creationId xmlns:p14="http://schemas.microsoft.com/office/powerpoint/2010/main" val="3204232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E21963-830D-2C4B-A45B-D1ABDE32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021" y="301488"/>
            <a:ext cx="3816525" cy="2379133"/>
          </a:xfrm>
          <a:prstGeom prst="rect">
            <a:avLst/>
          </a:prstGeom>
        </p:spPr>
      </p:pic>
      <p:pic>
        <p:nvPicPr>
          <p:cNvPr id="7" name="Picture 6" descr="A picture containing ground, outdoor, dirt, hole&#10;&#10;Description automatically generated">
            <a:extLst>
              <a:ext uri="{FF2B5EF4-FFF2-40B4-BE49-F238E27FC236}">
                <a16:creationId xmlns:a16="http://schemas.microsoft.com/office/drawing/2014/main" id="{B89FF26A-E1A8-5A42-B12D-2089E3AD0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618" y="326272"/>
            <a:ext cx="3903264" cy="2354350"/>
          </a:xfrm>
          <a:prstGeom prst="rect">
            <a:avLst/>
          </a:prstGeom>
        </p:spPr>
      </p:pic>
      <p:pic>
        <p:nvPicPr>
          <p:cNvPr id="9" name="Picture 8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2CB7FBC9-A2D4-A84D-9C21-CC38C3505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021" y="2844438"/>
            <a:ext cx="3857916" cy="23171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332AF-53B2-6A4E-9B58-FFBC1B1A8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618" y="2844438"/>
            <a:ext cx="3828916" cy="23171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63610B-7426-0D4E-BCAE-11248309B942}"/>
              </a:ext>
            </a:extLst>
          </p:cNvPr>
          <p:cNvSpPr/>
          <p:nvPr/>
        </p:nvSpPr>
        <p:spPr>
          <a:xfrm>
            <a:off x="466273" y="5599116"/>
            <a:ext cx="6115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34078"/>
                </a:solidFill>
                <a:latin typeface="OpenSans"/>
              </a:rPr>
              <a:t>Flooding of parking area in Amersfoort solved sustainably</a:t>
            </a:r>
            <a:endParaRPr lang="en-GB" b="0" dirty="0">
              <a:solidFill>
                <a:srgbClr val="034078"/>
              </a:solidFill>
              <a:effectLst/>
              <a:latin typeface="OpenSan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621AF-E769-1946-9C31-D9DFF2ADFF68}"/>
              </a:ext>
            </a:extLst>
          </p:cNvPr>
          <p:cNvSpPr/>
          <p:nvPr/>
        </p:nvSpPr>
        <p:spPr>
          <a:xfrm>
            <a:off x="169933" y="803835"/>
            <a:ext cx="3004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Hydrorock Filter Gully used </a:t>
            </a:r>
            <a:r>
              <a:rPr lang="en-GB" dirty="0">
                <a:solidFill>
                  <a:srgbClr val="034078"/>
                </a:solidFill>
                <a:latin typeface="OpenSans"/>
              </a:rPr>
              <a:t>for</a:t>
            </a:r>
            <a:r>
              <a:rPr lang="en-GB" b="0" dirty="0">
                <a:solidFill>
                  <a:srgbClr val="034078"/>
                </a:solidFill>
                <a:effectLst/>
                <a:latin typeface="OpenSans"/>
              </a:rPr>
              <a:t> car park surface runoff fed system</a:t>
            </a:r>
          </a:p>
        </p:txBody>
      </p:sp>
    </p:spTree>
    <p:extLst>
      <p:ext uri="{BB962C8B-B14F-4D97-AF65-F5344CB8AC3E}">
        <p14:creationId xmlns:p14="http://schemas.microsoft.com/office/powerpoint/2010/main" val="278661591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207</Words>
  <Application>Microsoft Macintosh PowerPoint</Application>
  <PresentationFormat>Widescreen</PresentationFormat>
  <Paragraphs>22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Arial Rounded MT Bold</vt:lpstr>
      <vt:lpstr>Calibri</vt:lpstr>
      <vt:lpstr>Calibri Light</vt:lpstr>
      <vt:lpstr>OpenSans</vt:lpstr>
      <vt:lpstr>1_Office Theme</vt:lpstr>
      <vt:lpstr>3_Custom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Colville</dc:creator>
  <cp:lastModifiedBy>Steve Colville</cp:lastModifiedBy>
  <cp:revision>26</cp:revision>
  <dcterms:created xsi:type="dcterms:W3CDTF">2021-02-08T12:16:20Z</dcterms:created>
  <dcterms:modified xsi:type="dcterms:W3CDTF">2021-07-07T08:40:32Z</dcterms:modified>
</cp:coreProperties>
</file>