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8"/>
  </p:notesMasterIdLst>
  <p:sldIdLst>
    <p:sldId id="11373" r:id="rId3"/>
    <p:sldId id="11368" r:id="rId4"/>
    <p:sldId id="11375" r:id="rId5"/>
    <p:sldId id="260" r:id="rId6"/>
    <p:sldId id="11362" r:id="rId7"/>
    <p:sldId id="263" r:id="rId8"/>
    <p:sldId id="11363" r:id="rId9"/>
    <p:sldId id="11361" r:id="rId10"/>
    <p:sldId id="258" r:id="rId11"/>
    <p:sldId id="11364" r:id="rId12"/>
    <p:sldId id="264" r:id="rId13"/>
    <p:sldId id="268" r:id="rId14"/>
    <p:sldId id="11366" r:id="rId15"/>
    <p:sldId id="261" r:id="rId16"/>
    <p:sldId id="267" r:id="rId17"/>
    <p:sldId id="11370" r:id="rId18"/>
    <p:sldId id="11371" r:id="rId19"/>
    <p:sldId id="11357" r:id="rId20"/>
    <p:sldId id="11359" r:id="rId21"/>
    <p:sldId id="11358" r:id="rId22"/>
    <p:sldId id="11360" r:id="rId23"/>
    <p:sldId id="11365" r:id="rId24"/>
    <p:sldId id="257" r:id="rId25"/>
    <p:sldId id="259" r:id="rId26"/>
    <p:sldId id="11374" r:id="rId27"/>
  </p:sldIdLst>
  <p:sldSz cx="12192000" cy="6858000"/>
  <p:notesSz cx="6858000" cy="9144000"/>
  <p:defaultTextStyle>
    <a:defPPr>
      <a:defRPr lang="en-M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34"/>
    <p:restoredTop sz="96327"/>
  </p:normalViewPr>
  <p:slideViewPr>
    <p:cSldViewPr snapToGrid="0">
      <p:cViewPr varScale="1">
        <p:scale>
          <a:sx n="143" d="100"/>
          <a:sy n="143" d="100"/>
        </p:scale>
        <p:origin x="232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16C17-8705-3346-A961-97775354ADDE}" type="datetimeFigureOut">
              <a:rPr lang="en-MT" smtClean="0"/>
              <a:t>06/02/2023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1E93C-E3F7-2C45-AEC7-3E4D83F994F0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420356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056D4-D685-F347-9A16-94A33D333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564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056D4-D685-F347-9A16-94A33D333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323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056D4-D685-F347-9A16-94A33D333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546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056D4-D685-F347-9A16-94A33D333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646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056D4-D685-F347-9A16-94A33D333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766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056D4-D685-F347-9A16-94A33D333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274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056D4-D685-F347-9A16-94A33D333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870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056D4-D685-F347-9A16-94A33D333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274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18574-4CD4-8E0F-433F-39C6A467D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61BDDE-EEDA-2EDA-9C1F-7B2039BDB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E3080-CC5A-B018-C5DE-9883CC69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4535-8930-F04F-99F9-C70034EF92BE}" type="datetimeFigureOut">
              <a:rPr lang="en-MT" smtClean="0"/>
              <a:t>06/02/2023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5BDC3-F4EA-EE0C-6816-436992990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C32EE-5504-E65C-CC94-92D92BC6B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2E7-F196-204B-A1E7-5FE1429C5FC8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57906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B7E32-267F-1421-AF82-C3BB27A17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816B7-79AA-7D5F-8405-F637E4519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AC6BE-011C-A3B4-C901-899BB9448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4535-8930-F04F-99F9-C70034EF92BE}" type="datetimeFigureOut">
              <a:rPr lang="en-MT" smtClean="0"/>
              <a:t>06/02/2023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7CDC-5E5E-3BFE-69E5-B5AAE82C3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01779-628B-0D71-531B-DDCFC337A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2E7-F196-204B-A1E7-5FE1429C5FC8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373533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D34EF0-D01B-7C36-61A8-3B6B46D51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BCD1E-7FAA-D9B9-D640-3B605CB76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131C6-AB50-7360-AB5D-B3FF3DFE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4535-8930-F04F-99F9-C70034EF92BE}" type="datetimeFigureOut">
              <a:rPr lang="en-MT" smtClean="0"/>
              <a:t>06/02/2023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91421-C099-FB5B-E399-D5441B1CF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31C9E-602C-88DD-2C44-E1FD21487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2E7-F196-204B-A1E7-5FE1429C5FC8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151207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893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41BD1-823F-EAC5-E1DD-9AE6196C3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76B4E-BCA9-5EB7-D7AF-CD2CCA4D1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01C79-806C-A99B-5149-0C3D93ED3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4535-8930-F04F-99F9-C70034EF92BE}" type="datetimeFigureOut">
              <a:rPr lang="en-MT" smtClean="0"/>
              <a:t>06/02/2023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CC451-B7DA-1FC2-A064-3802FE0F6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B6E08-3A37-0C77-C9B1-8DDFB93C3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2E7-F196-204B-A1E7-5FE1429C5FC8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700036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0F91-BB16-C367-D41B-5878CC0D5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E5ED3-9F16-6752-AF89-9D9E8A16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1AF2E-790C-1545-157A-AB5E302A2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4535-8930-F04F-99F9-C70034EF92BE}" type="datetimeFigureOut">
              <a:rPr lang="en-MT" smtClean="0"/>
              <a:t>06/02/2023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5F4BF-3BD8-2ECF-5B9E-232DE7E5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CB76F-E0E5-3C59-AD11-096A5E19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2E7-F196-204B-A1E7-5FE1429C5FC8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39029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BF4B2-DC1E-F828-3DFB-50ABE97F7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1F967-EEEB-DEB8-6ED0-4A2B4D112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6AE465-790C-1345-81E2-602C8771E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86629-269D-E202-E8C1-1DF1A933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4535-8930-F04F-99F9-C70034EF92BE}" type="datetimeFigureOut">
              <a:rPr lang="en-MT" smtClean="0"/>
              <a:t>06/02/2023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798CC-9D4D-AC5F-990B-F13A59A64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E4F2B-4977-F265-C8FF-FC8FF8AA6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2E7-F196-204B-A1E7-5FE1429C5FC8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011554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C4140-2A0D-949E-1BED-B7D981CF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37202-BE50-79AD-2A51-077AFC7AA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FADF5F-55EE-9FF1-D62E-911CB7F9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92EAF-BAA5-E816-DC08-06991D89DA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BE34D5-1290-6E35-2C72-1B62B5372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C7641-1FF5-A3AE-4C27-4FF0BB36B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4535-8930-F04F-99F9-C70034EF92BE}" type="datetimeFigureOut">
              <a:rPr lang="en-MT" smtClean="0"/>
              <a:t>06/02/2023</a:t>
            </a:fld>
            <a:endParaRPr lang="en-M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C1FF9E-F062-D73B-F263-2CEB32A2C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331DE-0BF9-A493-33E6-62817F9BC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2E7-F196-204B-A1E7-5FE1429C5FC8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62257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2AA5B-55C7-DC63-B4E5-D17FB2DC9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6AC3DE-726C-819A-3042-03EEBAF6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4535-8930-F04F-99F9-C70034EF92BE}" type="datetimeFigureOut">
              <a:rPr lang="en-MT" smtClean="0"/>
              <a:t>06/02/2023</a:t>
            </a:fld>
            <a:endParaRPr lang="en-M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B68982-B0CB-9221-4BC1-141C86E40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DF3689-C666-9623-4E9E-D49A2A805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2E7-F196-204B-A1E7-5FE1429C5FC8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219248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EFF5D5-BA40-BB7C-36F6-CB1B0E7C3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4535-8930-F04F-99F9-C70034EF92BE}" type="datetimeFigureOut">
              <a:rPr lang="en-MT" smtClean="0"/>
              <a:t>06/02/2023</a:t>
            </a:fld>
            <a:endParaRPr lang="en-M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8680B-20E1-8C51-DDC2-6C31C560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C6CEF-1D54-6223-FA43-4ACCB9497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2E7-F196-204B-A1E7-5FE1429C5FC8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505362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E9A5F-A918-416B-FE76-A97801D55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0E6E7-45A6-6720-0B58-6BA6EBA46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E7C56-9BB3-6365-E129-5E3983597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6E5E4-6A0C-B460-6923-C8DB4197B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4535-8930-F04F-99F9-C70034EF92BE}" type="datetimeFigureOut">
              <a:rPr lang="en-MT" smtClean="0"/>
              <a:t>06/02/2023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BACFE-CEF9-AB4D-4E42-8A702B59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0895D8-7556-D072-4B76-33521BBAB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2E7-F196-204B-A1E7-5FE1429C5FC8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538201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6A97C-AE44-3064-9173-E1B3C6434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0AB644-8837-3AEC-CABC-3712E2B2B4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DFFEC-9DB3-663C-EEB2-E11DE9CDF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530BA-C4C3-5197-7460-B57717692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4535-8930-F04F-99F9-C70034EF92BE}" type="datetimeFigureOut">
              <a:rPr lang="en-MT" smtClean="0"/>
              <a:t>06/02/2023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E789D-7087-25D9-29AC-3679A79DA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E06B9-53AB-DA78-C7F3-931AC64F6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F2E7-F196-204B-A1E7-5FE1429C5FC8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98306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188385-8E66-E0C6-5D7E-D75C553D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D430F-4B8C-8B5E-570F-B12270D0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BE5-4151-77AB-2E1E-D68355E65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24535-8930-F04F-99F9-C70034EF92BE}" type="datetimeFigureOut">
              <a:rPr lang="en-MT" smtClean="0"/>
              <a:t>06/02/2023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C3361-E103-42BE-03C3-87479994F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BA48C-6131-5715-D2AB-DF355A543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CF2E7-F196-204B-A1E7-5FE1429C5FC8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56161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26743D-BFD0-B240-902B-C76778644D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C037C7-DF69-AF48-944D-FD87FB0B85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219" y="5925852"/>
            <a:ext cx="3324798" cy="5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0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784" y="645619"/>
            <a:ext cx="6032593" cy="52014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Hydrorock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FFFF"/>
                </a:solidFill>
                <a:latin typeface="Calibri" panose="020F0502020204030204"/>
                <a:ea typeface="VAG Rundschrift D" charset="0"/>
                <a:cs typeface="Calibri"/>
              </a:rPr>
              <a:t>Southend</a:t>
            </a:r>
            <a:r>
              <a:rPr lang="en-US" sz="4800" b="1" dirty="0">
                <a:solidFill>
                  <a:srgbClr val="FFFFFF"/>
                </a:solidFill>
                <a:latin typeface="Calibri" panose="020F0502020204030204"/>
                <a:ea typeface="VAG Rundschrift D" charset="0"/>
                <a:cs typeface="Calibri"/>
              </a:rPr>
              <a:t> Council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FFFF"/>
                </a:solidFill>
                <a:latin typeface="Calibri" panose="020F0502020204030204"/>
                <a:ea typeface="VAG Rundschrift D" charset="0"/>
                <a:cs typeface="Calibri"/>
              </a:rPr>
              <a:t>RETRO HOUSE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000000"/>
              </a:solidFill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VAG Rundschrift 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812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854" y="1053392"/>
            <a:ext cx="6032593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Hydrorock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Infiltration Pit Grate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VAG Rundschrift D" charset="0"/>
              </a:rPr>
              <a:t>www.hydrorock.com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VAG Rundschrift D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400CF0-BB4C-43E1-2687-8DD21162D0E2}"/>
              </a:ext>
            </a:extLst>
          </p:cNvPr>
          <p:cNvSpPr txBox="1"/>
          <p:nvPr/>
        </p:nvSpPr>
        <p:spPr>
          <a:xfrm>
            <a:off x="3736240" y="6550223"/>
            <a:ext cx="8455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T" sz="1400" dirty="0"/>
              <a:t>https://www.jonksierbestrating.nl/bestanden/artikelen/8/1468_gardenlux-hydroblob-brochure.pdf?1566821082=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4D2ECC-BB4B-719D-A087-850FD6A5C856}"/>
              </a:ext>
            </a:extLst>
          </p:cNvPr>
          <p:cNvSpPr txBox="1"/>
          <p:nvPr/>
        </p:nvSpPr>
        <p:spPr>
          <a:xfrm>
            <a:off x="5899867" y="6180891"/>
            <a:ext cx="336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dirty="0"/>
              <a:t>Gardenlux  Online Brochure  </a:t>
            </a:r>
          </a:p>
        </p:txBody>
      </p:sp>
    </p:spTree>
    <p:extLst>
      <p:ext uri="{BB962C8B-B14F-4D97-AF65-F5344CB8AC3E}">
        <p14:creationId xmlns:p14="http://schemas.microsoft.com/office/powerpoint/2010/main" val="206264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appliance&#10;&#10;Description automatically generated">
            <a:extLst>
              <a:ext uri="{FF2B5EF4-FFF2-40B4-BE49-F238E27FC236}">
                <a16:creationId xmlns:a16="http://schemas.microsoft.com/office/drawing/2014/main" id="{CC5E2B43-80E0-134E-9CDD-FB762D409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5" y="1088099"/>
            <a:ext cx="4851400" cy="4318000"/>
          </a:xfrm>
          <a:prstGeom prst="rect">
            <a:avLst/>
          </a:prstGeom>
        </p:spPr>
      </p:pic>
      <p:pic>
        <p:nvPicPr>
          <p:cNvPr id="5" name="Picture 4" descr="A picture containing stone, old, concrete, cement&#10;&#10;Description automatically generated">
            <a:extLst>
              <a:ext uri="{FF2B5EF4-FFF2-40B4-BE49-F238E27FC236}">
                <a16:creationId xmlns:a16="http://schemas.microsoft.com/office/drawing/2014/main" id="{E7E9F8E3-1F8D-2E48-8799-D00840B50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796" y="3826988"/>
            <a:ext cx="2107981" cy="2810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14FCE4-525C-7446-86DF-E80763CF2F88}"/>
              </a:ext>
            </a:extLst>
          </p:cNvPr>
          <p:cNvSpPr txBox="1"/>
          <p:nvPr/>
        </p:nvSpPr>
        <p:spPr>
          <a:xfrm>
            <a:off x="481986" y="5574347"/>
            <a:ext cx="513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Stainless Steel or Graphite Black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Slimline Linear Gutter / Buffer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250mm L x 250mm W x 350mm H (includes Block)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Comes with Hydrorock Aquifer Block 15L capacity</a:t>
            </a:r>
          </a:p>
        </p:txBody>
      </p:sp>
      <p:pic>
        <p:nvPicPr>
          <p:cNvPr id="3074" name="Picture 2" descr="Gardenlux Hydroblob infiltratieput">
            <a:extLst>
              <a:ext uri="{FF2B5EF4-FFF2-40B4-BE49-F238E27FC236}">
                <a16:creationId xmlns:a16="http://schemas.microsoft.com/office/drawing/2014/main" id="{659F052F-40D6-BE4E-B6F0-7AD3CC289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95" y="618359"/>
            <a:ext cx="1993186" cy="281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ardenlux Hydroblob Infiltratie Put + Grafiet Rooster –  JansenTuinmaterialen.nl">
            <a:extLst>
              <a:ext uri="{FF2B5EF4-FFF2-40B4-BE49-F238E27FC236}">
                <a16:creationId xmlns:a16="http://schemas.microsoft.com/office/drawing/2014/main" id="{097FB66D-4CA5-C948-8522-CFB289DF7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827" y="618359"/>
            <a:ext cx="2190972" cy="281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845BD0-ED4A-3345-9551-4EAA3C271608}"/>
              </a:ext>
            </a:extLst>
          </p:cNvPr>
          <p:cNvSpPr/>
          <p:nvPr/>
        </p:nvSpPr>
        <p:spPr>
          <a:xfrm>
            <a:off x="8674439" y="5232308"/>
            <a:ext cx="3185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 Hydrorock Aquifer Blocks abutted together to increase Buffering storage capacity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9A17F5-7F80-1D41-B76A-6D547E183D54}"/>
              </a:ext>
            </a:extLst>
          </p:cNvPr>
          <p:cNvSpPr/>
          <p:nvPr/>
        </p:nvSpPr>
        <p:spPr>
          <a:xfrm>
            <a:off x="601129" y="551605"/>
            <a:ext cx="34715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Hydrorock Infiltration Pit Grate</a:t>
            </a:r>
            <a:endParaRPr kumimoji="0" lang="en-M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71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5673FA-2EDE-5427-5745-68866C33D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061" y="1894482"/>
            <a:ext cx="2266272" cy="3021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2BD388-FA60-58BB-508F-96683811B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466" y="1894482"/>
            <a:ext cx="2266272" cy="3021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DE1724-7D0E-53C6-E21B-3DB02CB6F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464" y="1894481"/>
            <a:ext cx="2266272" cy="302169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283A36-DC4B-83FA-12EC-9D314980E070}"/>
              </a:ext>
            </a:extLst>
          </p:cNvPr>
          <p:cNvCxnSpPr>
            <a:cxnSpLocks/>
          </p:cNvCxnSpPr>
          <p:nvPr/>
        </p:nvCxnSpPr>
        <p:spPr>
          <a:xfrm flipV="1">
            <a:off x="4773109" y="4094922"/>
            <a:ext cx="419435" cy="14948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198B18-896B-0A25-8427-793032AFFB76}"/>
              </a:ext>
            </a:extLst>
          </p:cNvPr>
          <p:cNvCxnSpPr>
            <a:cxnSpLocks/>
          </p:cNvCxnSpPr>
          <p:nvPr/>
        </p:nvCxnSpPr>
        <p:spPr>
          <a:xfrm flipV="1">
            <a:off x="7205870" y="4300151"/>
            <a:ext cx="487017" cy="12896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F0AD70-46F3-CCE6-A2C8-8CD12935FAF1}"/>
              </a:ext>
            </a:extLst>
          </p:cNvPr>
          <p:cNvCxnSpPr>
            <a:cxnSpLocks/>
          </p:cNvCxnSpPr>
          <p:nvPr/>
        </p:nvCxnSpPr>
        <p:spPr>
          <a:xfrm flipV="1">
            <a:off x="10162920" y="4482548"/>
            <a:ext cx="581280" cy="11072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59814C8-1DBD-C06B-D1C1-1E6279D5CBCF}"/>
              </a:ext>
            </a:extLst>
          </p:cNvPr>
          <p:cNvSpPr txBox="1"/>
          <p:nvPr/>
        </p:nvSpPr>
        <p:spPr>
          <a:xfrm>
            <a:off x="4494470" y="5589820"/>
            <a:ext cx="2199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Metal insert lifted out for cleaning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7A0E3A-7A97-F733-3341-41ED42B9ADAD}"/>
              </a:ext>
            </a:extLst>
          </p:cNvPr>
          <p:cNvSpPr txBox="1"/>
          <p:nvPr/>
        </p:nvSpPr>
        <p:spPr>
          <a:xfrm>
            <a:off x="6839645" y="5589820"/>
            <a:ext cx="2707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Matted fibre enables water to readily flow into Blocks beneath but prevents silt and other debris reaching Block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C94B20-4E19-780F-276A-5C8E3A795AFC}"/>
              </a:ext>
            </a:extLst>
          </p:cNvPr>
          <p:cNvSpPr txBox="1"/>
          <p:nvPr/>
        </p:nvSpPr>
        <p:spPr>
          <a:xfrm>
            <a:off x="9871576" y="5589820"/>
            <a:ext cx="2083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Matted fibre lifted off top of Block and out of metal frame – shaken out and replaced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560E-6379-1DCD-5317-084CE54ECE35}"/>
              </a:ext>
            </a:extLst>
          </p:cNvPr>
          <p:cNvSpPr txBox="1"/>
          <p:nvPr/>
        </p:nvSpPr>
        <p:spPr>
          <a:xfrm>
            <a:off x="529796" y="256276"/>
            <a:ext cx="9923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Simple, Fast Cleaning of Filter Mat </a:t>
            </a:r>
            <a:r>
              <a:rPr kumimoji="0" lang="en-MT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pic>
        <p:nvPicPr>
          <p:cNvPr id="27" name="Picture 26" descr="A picture containing tool&#10;&#10;Description automatically generated">
            <a:extLst>
              <a:ext uri="{FF2B5EF4-FFF2-40B4-BE49-F238E27FC236}">
                <a16:creationId xmlns:a16="http://schemas.microsoft.com/office/drawing/2014/main" id="{D69F8C2C-430C-10BF-FA46-2EAA27871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439" y="2534060"/>
            <a:ext cx="4151416" cy="1066764"/>
          </a:xfrm>
          <a:prstGeom prst="rect">
            <a:avLst/>
          </a:prstGeom>
        </p:spPr>
      </p:pic>
      <p:pic>
        <p:nvPicPr>
          <p:cNvPr id="29" name="Picture 28" descr="A close-up of a server&#10;&#10;Description automatically generated with low confidence">
            <a:extLst>
              <a:ext uri="{FF2B5EF4-FFF2-40B4-BE49-F238E27FC236}">
                <a16:creationId xmlns:a16="http://schemas.microsoft.com/office/drawing/2014/main" id="{7B2CC699-BC42-1E8B-0EE0-3FF3E0511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96" y="3682383"/>
            <a:ext cx="3475659" cy="206899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547684E-BBEF-E87F-305D-0085C4766BAC}"/>
              </a:ext>
            </a:extLst>
          </p:cNvPr>
          <p:cNvSpPr txBox="1"/>
          <p:nvPr/>
        </p:nvSpPr>
        <p:spPr>
          <a:xfrm>
            <a:off x="529796" y="1418003"/>
            <a:ext cx="3593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matted fibre filter ever needs to be cleaned it can be removed, shaken-outand replaced in moments – as seen / described in photos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E5B3F7-F422-F15E-12C5-F060393884F0}"/>
              </a:ext>
            </a:extLst>
          </p:cNvPr>
          <p:cNvSpPr txBox="1"/>
          <p:nvPr/>
        </p:nvSpPr>
        <p:spPr>
          <a:xfrm>
            <a:off x="519857" y="799500"/>
            <a:ext cx="11628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Matted fibre filter matter prevents ingress of silt etc – Hydrorock Blocks are further protected with geotextile wrapping  </a:t>
            </a:r>
          </a:p>
        </p:txBody>
      </p:sp>
    </p:spTree>
    <p:extLst>
      <p:ext uri="{BB962C8B-B14F-4D97-AF65-F5344CB8AC3E}">
        <p14:creationId xmlns:p14="http://schemas.microsoft.com/office/powerpoint/2010/main" val="571796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854" y="1053392"/>
            <a:ext cx="6032593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Hydrorock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Permeable Paving Grills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VAG Rundschrift D" charset="0"/>
              </a:rPr>
              <a:t>www.hydrorock.com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VAG Rundschrift D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90B3D6-7D68-B7F4-5503-908E090DB381}"/>
              </a:ext>
            </a:extLst>
          </p:cNvPr>
          <p:cNvSpPr txBox="1"/>
          <p:nvPr/>
        </p:nvSpPr>
        <p:spPr>
          <a:xfrm>
            <a:off x="3736240" y="6550223"/>
            <a:ext cx="8455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T" sz="1400" dirty="0"/>
              <a:t>https://www.jonksierbestrating.nl/bestanden/artikelen/8/1468_gardenlux-hydroblob-brochure.pdf?1566821082=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79048E-54AA-73D8-ED70-CE12961CF8D4}"/>
              </a:ext>
            </a:extLst>
          </p:cNvPr>
          <p:cNvSpPr txBox="1"/>
          <p:nvPr/>
        </p:nvSpPr>
        <p:spPr>
          <a:xfrm>
            <a:off x="5899867" y="6180891"/>
            <a:ext cx="336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dirty="0"/>
              <a:t>Gardenlux  Online Brochure  </a:t>
            </a:r>
          </a:p>
        </p:txBody>
      </p:sp>
    </p:spTree>
    <p:extLst>
      <p:ext uri="{BB962C8B-B14F-4D97-AF65-F5344CB8AC3E}">
        <p14:creationId xmlns:p14="http://schemas.microsoft.com/office/powerpoint/2010/main" val="1197463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 material&#10;&#10;Description automatically generated">
            <a:extLst>
              <a:ext uri="{FF2B5EF4-FFF2-40B4-BE49-F238E27FC236}">
                <a16:creationId xmlns:a16="http://schemas.microsoft.com/office/drawing/2014/main" id="{19B7170B-20CA-1E83-32BC-D9C406679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316" y="3001236"/>
            <a:ext cx="7199336" cy="2879734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B8FC51EE-3821-7FF3-F2DF-ECC80D3EF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316" y="613775"/>
            <a:ext cx="7292598" cy="2815225"/>
          </a:xfrm>
          <a:prstGeom prst="rect">
            <a:avLst/>
          </a:prstGeom>
        </p:spPr>
      </p:pic>
      <p:pic>
        <p:nvPicPr>
          <p:cNvPr id="15" name="Picture 14" descr="A picture containing text, battery&#10;&#10;Description automatically generated">
            <a:extLst>
              <a:ext uri="{FF2B5EF4-FFF2-40B4-BE49-F238E27FC236}">
                <a16:creationId xmlns:a16="http://schemas.microsoft.com/office/drawing/2014/main" id="{1C154738-5E81-FEEB-3B9B-427488C36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69" y="2097364"/>
            <a:ext cx="3843804" cy="25499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6B0EE3-87BB-6BD7-87B2-F5239D9FCA5F}"/>
              </a:ext>
            </a:extLst>
          </p:cNvPr>
          <p:cNvSpPr txBox="1"/>
          <p:nvPr/>
        </p:nvSpPr>
        <p:spPr>
          <a:xfrm>
            <a:off x="604585" y="361021"/>
            <a:ext cx="5348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Hydrorock Slimline Channel Installation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E7E98E-8358-D467-28CA-8162C874B92C}"/>
              </a:ext>
            </a:extLst>
          </p:cNvPr>
          <p:cNvSpPr txBox="1"/>
          <p:nvPr/>
        </p:nvSpPr>
        <p:spPr>
          <a:xfrm rot="10800000" flipV="1">
            <a:off x="498470" y="4958434"/>
            <a:ext cx="3603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Galvanised / Stainless Steel / Graphite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1200mm L x 300mm W x 100mm 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276BAD-576E-B491-6AD2-205177852933}"/>
              </a:ext>
            </a:extLst>
          </p:cNvPr>
          <p:cNvSpPr txBox="1"/>
          <p:nvPr/>
        </p:nvSpPr>
        <p:spPr>
          <a:xfrm>
            <a:off x="3227892" y="6312932"/>
            <a:ext cx="8455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T" sz="1400" dirty="0"/>
              <a:t>https://www.jonksierbestrating.nl/bestanden/artikelen/8/1468_gardenlux-hydroblob-brochure.pdf?1566821082=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4B1B0-B8DD-5BA5-9247-6CE0431792F2}"/>
              </a:ext>
            </a:extLst>
          </p:cNvPr>
          <p:cNvSpPr txBox="1"/>
          <p:nvPr/>
        </p:nvSpPr>
        <p:spPr>
          <a:xfrm>
            <a:off x="5391519" y="5943600"/>
            <a:ext cx="336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dirty="0"/>
              <a:t>Gardenlux  Online Brochure  </a:t>
            </a:r>
          </a:p>
        </p:txBody>
      </p:sp>
    </p:spTree>
    <p:extLst>
      <p:ext uri="{BB962C8B-B14F-4D97-AF65-F5344CB8AC3E}">
        <p14:creationId xmlns:p14="http://schemas.microsoft.com/office/powerpoint/2010/main" val="10062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BF82CC-1A57-A142-B6EA-A677FE26A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22" y="1764118"/>
            <a:ext cx="2626422" cy="3501895"/>
          </a:xfrm>
          <a:prstGeom prst="rect">
            <a:avLst/>
          </a:prstGeom>
        </p:spPr>
      </p:pic>
      <p:pic>
        <p:nvPicPr>
          <p:cNvPr id="5" name="Picture 4" descr="A picture containing outdoor, way&#10;&#10;Description automatically generated">
            <a:extLst>
              <a:ext uri="{FF2B5EF4-FFF2-40B4-BE49-F238E27FC236}">
                <a16:creationId xmlns:a16="http://schemas.microsoft.com/office/drawing/2014/main" id="{5173D539-EDB4-EE45-8D60-278A11DBA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528" y="1764118"/>
            <a:ext cx="2626422" cy="3501895"/>
          </a:xfrm>
          <a:prstGeom prst="rect">
            <a:avLst/>
          </a:prstGeom>
        </p:spPr>
      </p:pic>
      <p:pic>
        <p:nvPicPr>
          <p:cNvPr id="7" name="Picture 6" descr="A picture containing ground, way, sidewalk, stone&#10;&#10;Description automatically generated">
            <a:extLst>
              <a:ext uri="{FF2B5EF4-FFF2-40B4-BE49-F238E27FC236}">
                <a16:creationId xmlns:a16="http://schemas.microsoft.com/office/drawing/2014/main" id="{C61CA355-6DA6-6D41-9947-039A02DCE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96820"/>
            <a:ext cx="2626422" cy="4669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A742F1-5370-544A-8F7B-6EEDF26ECEDD}"/>
              </a:ext>
            </a:extLst>
          </p:cNvPr>
          <p:cNvSpPr txBox="1"/>
          <p:nvPr/>
        </p:nvSpPr>
        <p:spPr>
          <a:xfrm>
            <a:off x="318283" y="557290"/>
            <a:ext cx="53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Hydrorock Slimline Channel Installation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36BD20-9E02-8847-9AB0-1B22C8EC1901}"/>
              </a:ext>
            </a:extLst>
          </p:cNvPr>
          <p:cNvSpPr txBox="1"/>
          <p:nvPr/>
        </p:nvSpPr>
        <p:spPr>
          <a:xfrm>
            <a:off x="531944" y="5676404"/>
            <a:ext cx="5050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 Hydrorock Aquifer Blocks abutted together to increase surface runoff Buffering storage capacity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8E8E85-935E-6442-951E-0E87D656B3DE}"/>
              </a:ext>
            </a:extLst>
          </p:cNvPr>
          <p:cNvSpPr txBox="1"/>
          <p:nvPr/>
        </p:nvSpPr>
        <p:spPr>
          <a:xfrm>
            <a:off x="6349342" y="5676405"/>
            <a:ext cx="5310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Slimline Grills retrofitted beneath permeable paving to provide additional stormwater buffering and prevent flooding</a:t>
            </a:r>
          </a:p>
        </p:txBody>
      </p:sp>
      <p:pic>
        <p:nvPicPr>
          <p:cNvPr id="5122" name="Picture 2" descr="Narrow Pathways Prone to Flooding - Drainage and ...">
            <a:extLst>
              <a:ext uri="{FF2B5EF4-FFF2-40B4-BE49-F238E27FC236}">
                <a16:creationId xmlns:a16="http://schemas.microsoft.com/office/drawing/2014/main" id="{FD240B70-7E46-E347-7AE2-4B0FB185E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344" y="557290"/>
            <a:ext cx="3119530" cy="470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220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924" y="551289"/>
            <a:ext cx="6032593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Hydrorock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Driveway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Surface-fed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Soakaway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VAG Rundschrift D" charset="0"/>
              </a:rPr>
              <a:t>www.hydrorock.com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VAG Rundschrift 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650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63D85-FCC3-9342-EAFB-169CFDB66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00098" y="741335"/>
            <a:ext cx="2764135" cy="3911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74C192-1863-1584-3F5C-6E9F3A5D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51496" y="739284"/>
            <a:ext cx="2774018" cy="3925584"/>
          </a:xfrm>
          <a:prstGeom prst="rect">
            <a:avLst/>
          </a:prstGeom>
        </p:spPr>
      </p:pic>
      <p:pic>
        <p:nvPicPr>
          <p:cNvPr id="7" name="Picture 6" descr="A picture containing ground, outdoor, dirt, hole&#10;&#10;Description automatically generated">
            <a:extLst>
              <a:ext uri="{FF2B5EF4-FFF2-40B4-BE49-F238E27FC236}">
                <a16:creationId xmlns:a16="http://schemas.microsoft.com/office/drawing/2014/main" id="{E23E9831-024E-0083-1C61-F40489A85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478" y="4160866"/>
            <a:ext cx="4000500" cy="2413000"/>
          </a:xfrm>
          <a:prstGeom prst="rect">
            <a:avLst/>
          </a:prstGeom>
        </p:spPr>
      </p:pic>
      <p:pic>
        <p:nvPicPr>
          <p:cNvPr id="11" name="Picture 10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57B82DB4-7567-7A2B-F26F-4BC83BEBD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3034" y="1594841"/>
            <a:ext cx="3536523" cy="2204586"/>
          </a:xfrm>
          <a:prstGeom prst="rect">
            <a:avLst/>
          </a:prstGeom>
        </p:spPr>
      </p:pic>
      <p:pic>
        <p:nvPicPr>
          <p:cNvPr id="13" name="Picture 12" descr="A person standing next to a pile of sand&#10;&#10;Description automatically generated with low confidence">
            <a:extLst>
              <a:ext uri="{FF2B5EF4-FFF2-40B4-BE49-F238E27FC236}">
                <a16:creationId xmlns:a16="http://schemas.microsoft.com/office/drawing/2014/main" id="{82747397-9CD1-F733-826F-50B42623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3589" y="4160866"/>
            <a:ext cx="40386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85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854" y="1053392"/>
            <a:ext cx="6032593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Hydrorock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Planters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VAG Rundschrift D" charset="0"/>
              </a:rPr>
              <a:t>www.hydrorock.com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VAG Rundschrift 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031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A76DA9-2583-041C-0EF0-7242047B8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77" y="1346986"/>
            <a:ext cx="3834936" cy="51132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98848F-495A-8F32-6CFF-61899CA1504C}"/>
              </a:ext>
            </a:extLst>
          </p:cNvPr>
          <p:cNvSpPr txBox="1"/>
          <p:nvPr/>
        </p:nvSpPr>
        <p:spPr>
          <a:xfrm>
            <a:off x="5168853" y="1571665"/>
            <a:ext cx="480380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Hydrorock Planter System can be simply and easily installed: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all types planters - </a:t>
            </a:r>
            <a:r>
              <a:rPr kumimoji="0" lang="en-M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professionally purpose-built or improvised DIY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all sizes of Planters  –</a:t>
            </a:r>
            <a:r>
              <a:rPr kumimoji="0" lang="en-M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M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Hydrorock Blocks in varying numbers and sizes (water capacity)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M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any configuration –</a:t>
            </a:r>
            <a:r>
              <a:rPr kumimoji="0" lang="en-M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irregular shaped planters;   piped and unpiped systems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a wide variety of uses  – </a:t>
            </a:r>
            <a:r>
              <a:rPr kumimoji="0" lang="en-M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disconnecting buildings from sewers; harvesting rainwater; slowing runoff; utilising grey water; greening urban areas; irrigation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T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a wide variety of purposes –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flowerbeds; tree pits; growing vegetables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5666D-178D-1F6A-402B-4A27EC1909AE}"/>
              </a:ext>
            </a:extLst>
          </p:cNvPr>
          <p:cNvSpPr txBox="1"/>
          <p:nvPr/>
        </p:nvSpPr>
        <p:spPr>
          <a:xfrm>
            <a:off x="428381" y="249147"/>
            <a:ext cx="8151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Hydrorock Planter System provides wide versatility in use and unlimited  flexibility in design configuration, installation and operation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1F411-0C13-90E9-8AC4-95CC62C3C0FC}"/>
              </a:ext>
            </a:extLst>
          </p:cNvPr>
          <p:cNvSpPr txBox="1"/>
          <p:nvPr/>
        </p:nvSpPr>
        <p:spPr>
          <a:xfrm>
            <a:off x="2766497" y="6470353"/>
            <a:ext cx="1927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Public building in Norway </a:t>
            </a:r>
          </a:p>
        </p:txBody>
      </p:sp>
    </p:spTree>
    <p:extLst>
      <p:ext uri="{BB962C8B-B14F-4D97-AF65-F5344CB8AC3E}">
        <p14:creationId xmlns:p14="http://schemas.microsoft.com/office/powerpoint/2010/main" val="3454231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854" y="1053392"/>
            <a:ext cx="6032593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Hydrorock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Garden Module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Soakaway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VAG Rundschrift D" charset="0"/>
              </a:rPr>
              <a:t>www.hydrorock.com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VAG Rundschrift 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812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13CE0E9-0015-1D9E-81F4-A089D169E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369" y="1881658"/>
            <a:ext cx="7050911" cy="32752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74D6BA-A35C-71B3-6A04-28150AC7C6D5}"/>
              </a:ext>
            </a:extLst>
          </p:cNvPr>
          <p:cNvSpPr/>
          <p:nvPr/>
        </p:nvSpPr>
        <p:spPr>
          <a:xfrm>
            <a:off x="8661830" y="2709379"/>
            <a:ext cx="45719" cy="68715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rapezium 6">
            <a:extLst>
              <a:ext uri="{FF2B5EF4-FFF2-40B4-BE49-F238E27FC236}">
                <a16:creationId xmlns:a16="http://schemas.microsoft.com/office/drawing/2014/main" id="{2D50F469-51BB-557B-59C1-5EE69DE0BE47}"/>
              </a:ext>
            </a:extLst>
          </p:cNvPr>
          <p:cNvSpPr/>
          <p:nvPr/>
        </p:nvSpPr>
        <p:spPr>
          <a:xfrm rot="10800000">
            <a:off x="8625312" y="2614377"/>
            <a:ext cx="118753" cy="95002"/>
          </a:xfrm>
          <a:prstGeom prst="trapezoid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51859C-EDFC-AFC8-4153-968E8D63F0FA}"/>
              </a:ext>
            </a:extLst>
          </p:cNvPr>
          <p:cNvCxnSpPr>
            <a:cxnSpLocks/>
          </p:cNvCxnSpPr>
          <p:nvPr/>
        </p:nvCxnSpPr>
        <p:spPr>
          <a:xfrm>
            <a:off x="2894375" y="3671119"/>
            <a:ext cx="55441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FA5C3C-9F7E-D0D0-54B5-94656B23199A}"/>
              </a:ext>
            </a:extLst>
          </p:cNvPr>
          <p:cNvCxnSpPr>
            <a:cxnSpLocks/>
          </p:cNvCxnSpPr>
          <p:nvPr/>
        </p:nvCxnSpPr>
        <p:spPr>
          <a:xfrm>
            <a:off x="2873500" y="3316065"/>
            <a:ext cx="1088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7813FF-1229-8961-A1A1-D0360F362AC0}"/>
              </a:ext>
            </a:extLst>
          </p:cNvPr>
          <p:cNvCxnSpPr>
            <a:cxnSpLocks/>
          </p:cNvCxnSpPr>
          <p:nvPr/>
        </p:nvCxnSpPr>
        <p:spPr>
          <a:xfrm>
            <a:off x="2877371" y="3316064"/>
            <a:ext cx="0" cy="35238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3D7565-0367-708E-4627-020F42516415}"/>
              </a:ext>
            </a:extLst>
          </p:cNvPr>
          <p:cNvCxnSpPr>
            <a:cxnSpLocks/>
          </p:cNvCxnSpPr>
          <p:nvPr/>
        </p:nvCxnSpPr>
        <p:spPr>
          <a:xfrm>
            <a:off x="3065738" y="3316064"/>
            <a:ext cx="38305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80C70E-681E-29DA-2D90-499D4B04C4C8}"/>
              </a:ext>
            </a:extLst>
          </p:cNvPr>
          <p:cNvCxnSpPr>
            <a:cxnSpLocks/>
          </p:cNvCxnSpPr>
          <p:nvPr/>
        </p:nvCxnSpPr>
        <p:spPr>
          <a:xfrm>
            <a:off x="3448788" y="3304876"/>
            <a:ext cx="0" cy="14302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D8EE67-08FB-6834-815E-049BFB17731A}"/>
              </a:ext>
            </a:extLst>
          </p:cNvPr>
          <p:cNvCxnSpPr>
            <a:cxnSpLocks/>
          </p:cNvCxnSpPr>
          <p:nvPr/>
        </p:nvCxnSpPr>
        <p:spPr>
          <a:xfrm>
            <a:off x="3448788" y="3558721"/>
            <a:ext cx="0" cy="10199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17959EA-0437-A6EB-2588-7304A1740D96}"/>
              </a:ext>
            </a:extLst>
          </p:cNvPr>
          <p:cNvSpPr txBox="1"/>
          <p:nvPr/>
        </p:nvSpPr>
        <p:spPr>
          <a:xfrm>
            <a:off x="-6474" y="2709379"/>
            <a:ext cx="252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from downpipe enters top section of planter cistern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FDEE6C-26E6-D159-0E63-B3F2D7A75000}"/>
              </a:ext>
            </a:extLst>
          </p:cNvPr>
          <p:cNvSpPr txBox="1"/>
          <p:nvPr/>
        </p:nvSpPr>
        <p:spPr>
          <a:xfrm>
            <a:off x="6062" y="3530428"/>
            <a:ext cx="25462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from top section of planter cistern pipes into Hydrorock Blocks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DE465F-78D6-E216-1BB7-7877EA4EB64D}"/>
              </a:ext>
            </a:extLst>
          </p:cNvPr>
          <p:cNvSpPr txBox="1"/>
          <p:nvPr/>
        </p:nvSpPr>
        <p:spPr>
          <a:xfrm>
            <a:off x="-15202" y="4588392"/>
            <a:ext cx="2771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Excess water in the system re-enters bottom section of Cistern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6D1F68-2EF9-8F6E-8641-D5789CF3421E}"/>
              </a:ext>
            </a:extLst>
          </p:cNvPr>
          <p:cNvSpPr/>
          <p:nvPr/>
        </p:nvSpPr>
        <p:spPr>
          <a:xfrm>
            <a:off x="3783250" y="3362795"/>
            <a:ext cx="5008260" cy="627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F7399B-8BD9-60EA-BF43-83CBAD55ED0F}"/>
              </a:ext>
            </a:extLst>
          </p:cNvPr>
          <p:cNvSpPr txBox="1"/>
          <p:nvPr/>
        </p:nvSpPr>
        <p:spPr>
          <a:xfrm>
            <a:off x="3291942" y="1169499"/>
            <a:ext cx="2778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roots draw water up through soil from Hydrorock Blocks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8D1D04-1EDD-A842-C654-16FE7A0870D9}"/>
              </a:ext>
            </a:extLst>
          </p:cNvPr>
          <p:cNvSpPr txBox="1"/>
          <p:nvPr/>
        </p:nvSpPr>
        <p:spPr>
          <a:xfrm>
            <a:off x="6654762" y="1169499"/>
            <a:ext cx="298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Hydrorock Block filling point in arid periods to maintain plant health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3ECF03-87AF-65AE-309B-EAA63802D629}"/>
              </a:ext>
            </a:extLst>
          </p:cNvPr>
          <p:cNvSpPr txBox="1"/>
          <p:nvPr/>
        </p:nvSpPr>
        <p:spPr>
          <a:xfrm>
            <a:off x="6665883" y="5251922"/>
            <a:ext cx="207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moves up through Blocks via capillary action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E850147-F0C0-B32B-DE57-E569F118D203}"/>
              </a:ext>
            </a:extLst>
          </p:cNvPr>
          <p:cNvCxnSpPr>
            <a:cxnSpLocks/>
          </p:cNvCxnSpPr>
          <p:nvPr/>
        </p:nvCxnSpPr>
        <p:spPr>
          <a:xfrm flipV="1">
            <a:off x="4151389" y="3666658"/>
            <a:ext cx="0" cy="209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ECFB02E-739E-E521-F2C4-9D9C9F0C6C8B}"/>
              </a:ext>
            </a:extLst>
          </p:cNvPr>
          <p:cNvCxnSpPr>
            <a:cxnSpLocks/>
          </p:cNvCxnSpPr>
          <p:nvPr/>
        </p:nvCxnSpPr>
        <p:spPr>
          <a:xfrm flipV="1">
            <a:off x="5148917" y="3660720"/>
            <a:ext cx="0" cy="215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C9A4242-ADAF-D068-2C04-59C868DB94E3}"/>
              </a:ext>
            </a:extLst>
          </p:cNvPr>
          <p:cNvSpPr txBox="1"/>
          <p:nvPr/>
        </p:nvSpPr>
        <p:spPr>
          <a:xfrm>
            <a:off x="3175743" y="5276672"/>
            <a:ext cx="2534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Excess water leaves Cistern via overflow pipe at controlled rate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334D8BE4-E0ED-1C8D-0E1E-0103E036B078}"/>
              </a:ext>
            </a:extLst>
          </p:cNvPr>
          <p:cNvCxnSpPr>
            <a:cxnSpLocks/>
          </p:cNvCxnSpPr>
          <p:nvPr/>
        </p:nvCxnSpPr>
        <p:spPr>
          <a:xfrm flipV="1">
            <a:off x="7183555" y="3666658"/>
            <a:ext cx="0" cy="209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F5F2210-69E9-61A4-F651-E277E5EB4AF6}"/>
              </a:ext>
            </a:extLst>
          </p:cNvPr>
          <p:cNvCxnSpPr>
            <a:cxnSpLocks/>
          </p:cNvCxnSpPr>
          <p:nvPr/>
        </p:nvCxnSpPr>
        <p:spPr>
          <a:xfrm flipV="1">
            <a:off x="6154361" y="3666658"/>
            <a:ext cx="0" cy="209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AA0C141C-9390-A9C3-5F73-2AE395AA8B50}"/>
              </a:ext>
            </a:extLst>
          </p:cNvPr>
          <p:cNvCxnSpPr>
            <a:cxnSpLocks/>
          </p:cNvCxnSpPr>
          <p:nvPr/>
        </p:nvCxnSpPr>
        <p:spPr>
          <a:xfrm flipV="1">
            <a:off x="8099936" y="3666658"/>
            <a:ext cx="0" cy="209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812D274-C4D1-633E-E752-5D6FA16C1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224" y="1878842"/>
            <a:ext cx="1510989" cy="327807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E6B251-FD4A-1E92-36D3-36FE499FBB41}"/>
              </a:ext>
            </a:extLst>
          </p:cNvPr>
          <p:cNvCxnSpPr>
            <a:cxnSpLocks/>
          </p:cNvCxnSpPr>
          <p:nvPr/>
        </p:nvCxnSpPr>
        <p:spPr>
          <a:xfrm>
            <a:off x="8223990" y="1761906"/>
            <a:ext cx="401322" cy="7681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5A7EB3-9F53-EDCD-8E53-75000B9A8931}"/>
              </a:ext>
            </a:extLst>
          </p:cNvPr>
          <p:cNvCxnSpPr>
            <a:cxnSpLocks/>
          </p:cNvCxnSpPr>
          <p:nvPr/>
        </p:nvCxnSpPr>
        <p:spPr>
          <a:xfrm>
            <a:off x="5832163" y="1473061"/>
            <a:ext cx="1269864" cy="15798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341B5D-E575-5342-66A5-925F91043607}"/>
              </a:ext>
            </a:extLst>
          </p:cNvPr>
          <p:cNvCxnSpPr>
            <a:cxnSpLocks/>
          </p:cNvCxnSpPr>
          <p:nvPr/>
        </p:nvCxnSpPr>
        <p:spPr>
          <a:xfrm>
            <a:off x="2231938" y="2848848"/>
            <a:ext cx="695992" cy="599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B572C6-8F52-4A8A-D674-4491AE2E15E0}"/>
              </a:ext>
            </a:extLst>
          </p:cNvPr>
          <p:cNvCxnSpPr>
            <a:cxnSpLocks/>
          </p:cNvCxnSpPr>
          <p:nvPr/>
        </p:nvCxnSpPr>
        <p:spPr>
          <a:xfrm flipV="1">
            <a:off x="1963436" y="3530428"/>
            <a:ext cx="1698703" cy="4358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9181B2-ABE1-E02A-3DC6-23B47FE91969}"/>
              </a:ext>
            </a:extLst>
          </p:cNvPr>
          <p:cNvCxnSpPr>
            <a:cxnSpLocks/>
          </p:cNvCxnSpPr>
          <p:nvPr/>
        </p:nvCxnSpPr>
        <p:spPr>
          <a:xfrm flipV="1">
            <a:off x="2339293" y="4409783"/>
            <a:ext cx="1267819" cy="3821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56334D8-D0BB-FB61-8717-29AEDC1F0123}"/>
              </a:ext>
            </a:extLst>
          </p:cNvPr>
          <p:cNvCxnSpPr>
            <a:cxnSpLocks/>
          </p:cNvCxnSpPr>
          <p:nvPr/>
        </p:nvCxnSpPr>
        <p:spPr>
          <a:xfrm>
            <a:off x="3328817" y="4933806"/>
            <a:ext cx="495783" cy="3706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329E0CF-8795-7CDF-C5F2-2FA674D8E9C0}"/>
              </a:ext>
            </a:extLst>
          </p:cNvPr>
          <p:cNvCxnSpPr>
            <a:cxnSpLocks/>
          </p:cNvCxnSpPr>
          <p:nvPr/>
        </p:nvCxnSpPr>
        <p:spPr>
          <a:xfrm>
            <a:off x="6261939" y="3768638"/>
            <a:ext cx="1247598" cy="14832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BD74AB9-9A1C-52B5-7C6D-852CAA858473}"/>
              </a:ext>
            </a:extLst>
          </p:cNvPr>
          <p:cNvSpPr txBox="1"/>
          <p:nvPr/>
        </p:nvSpPr>
        <p:spPr>
          <a:xfrm>
            <a:off x="230359" y="216314"/>
            <a:ext cx="9461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Professionally purpose-built Hydrorock Planter system used in Scandinavia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0977BC0-7016-4A84-A0A0-9F47EA094F45}"/>
              </a:ext>
            </a:extLst>
          </p:cNvPr>
          <p:cNvSpPr txBox="1"/>
          <p:nvPr/>
        </p:nvSpPr>
        <p:spPr>
          <a:xfrm>
            <a:off x="9753812" y="5304500"/>
            <a:ext cx="1927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51036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064F20-586D-9D20-105E-E49093F26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845" y="974179"/>
            <a:ext cx="4099890" cy="3074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4A6545-FB23-E7B1-E954-D6AD99269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83" y="974179"/>
            <a:ext cx="3843875" cy="5125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31F73E-8317-DDAC-77FC-BD83A0692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758" y="3537589"/>
            <a:ext cx="3638679" cy="2729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C22F15-13EC-0CC7-A398-2A55FE71B351}"/>
              </a:ext>
            </a:extLst>
          </p:cNvPr>
          <p:cNvSpPr txBox="1"/>
          <p:nvPr/>
        </p:nvSpPr>
        <p:spPr>
          <a:xfrm>
            <a:off x="627286" y="6128099"/>
            <a:ext cx="1897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Private garden in Norway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2DCD8-F7ED-B1E3-8056-A518529473A2}"/>
              </a:ext>
            </a:extLst>
          </p:cNvPr>
          <p:cNvSpPr txBox="1"/>
          <p:nvPr/>
        </p:nvSpPr>
        <p:spPr>
          <a:xfrm>
            <a:off x="230359" y="216314"/>
            <a:ext cx="9461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DIY vegetable Hydrorock Planter system during installation in Scandinavia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CE67E9-CBD9-BE61-BB81-77B6D764FB77}"/>
              </a:ext>
            </a:extLst>
          </p:cNvPr>
          <p:cNvSpPr txBox="1"/>
          <p:nvPr/>
        </p:nvSpPr>
        <p:spPr>
          <a:xfrm>
            <a:off x="4791235" y="4264792"/>
            <a:ext cx="3706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Repurposing animal water troughs – with water feed from pumped house grey-water tank</a:t>
            </a:r>
          </a:p>
        </p:txBody>
      </p:sp>
    </p:spTree>
    <p:extLst>
      <p:ext uri="{BB962C8B-B14F-4D97-AF65-F5344CB8AC3E}">
        <p14:creationId xmlns:p14="http://schemas.microsoft.com/office/powerpoint/2010/main" val="2639290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854" y="1053392"/>
            <a:ext cx="6032593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Hydrorock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FFFF"/>
                </a:solidFill>
                <a:latin typeface="Calibri" panose="020F0502020204030204"/>
                <a:ea typeface="VAG Rundschrift D" charset="0"/>
                <a:cs typeface="Calibri"/>
              </a:rPr>
              <a:t>Flood Protection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VAG Rundschrift D" charset="0"/>
              </a:rPr>
              <a:t>www.hydrorock.com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VAG Rundschrift 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459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8FB0FF07-E05C-852C-CAFA-147EE6C31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76" y="1977249"/>
            <a:ext cx="5403798" cy="4052849"/>
          </a:xfrm>
          <a:prstGeom prst="rect">
            <a:avLst/>
          </a:prstGeom>
        </p:spPr>
      </p:pic>
      <p:pic>
        <p:nvPicPr>
          <p:cNvPr id="5" name="Picture 4" descr="A picture containing ground, cement, dirty, concrete&#10;&#10;Description automatically generated">
            <a:extLst>
              <a:ext uri="{FF2B5EF4-FFF2-40B4-BE49-F238E27FC236}">
                <a16:creationId xmlns:a16="http://schemas.microsoft.com/office/drawing/2014/main" id="{0CE48A12-FAF1-10F9-1071-6CB75325B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841" y="1977249"/>
            <a:ext cx="5403799" cy="40528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934B76-BAAD-DC14-08AB-CE63164AA073}"/>
              </a:ext>
            </a:extLst>
          </p:cNvPr>
          <p:cNvSpPr/>
          <p:nvPr/>
        </p:nvSpPr>
        <p:spPr>
          <a:xfrm>
            <a:off x="601129" y="551605"/>
            <a:ext cx="3707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Hydrorock </a:t>
            </a:r>
            <a:r>
              <a:rPr lang="en-MT" sz="2000" b="1" dirty="0">
                <a:solidFill>
                  <a:srgbClr val="00B0F0"/>
                </a:solidFill>
                <a:latin typeface="Calibri" panose="020F0502020204030204"/>
              </a:rPr>
              <a:t>House Ring Protection</a:t>
            </a:r>
            <a:endParaRPr kumimoji="0" lang="en-M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436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house&#10;&#10;Description automatically generated">
            <a:extLst>
              <a:ext uri="{FF2B5EF4-FFF2-40B4-BE49-F238E27FC236}">
                <a16:creationId xmlns:a16="http://schemas.microsoft.com/office/drawing/2014/main" id="{4C19405C-2E9B-7601-C9F6-CB0D7460F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72" y="1581624"/>
            <a:ext cx="2771064" cy="3694752"/>
          </a:xfrm>
          <a:prstGeom prst="rect">
            <a:avLst/>
          </a:prstGeom>
        </p:spPr>
      </p:pic>
      <p:pic>
        <p:nvPicPr>
          <p:cNvPr id="5" name="Picture 4" descr="A picture containing grass, outdoor, sky, building&#10;&#10;Description automatically generated">
            <a:extLst>
              <a:ext uri="{FF2B5EF4-FFF2-40B4-BE49-F238E27FC236}">
                <a16:creationId xmlns:a16="http://schemas.microsoft.com/office/drawing/2014/main" id="{466ACABC-2DF5-6068-57C4-24326C135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302" y="1581624"/>
            <a:ext cx="2771064" cy="3694753"/>
          </a:xfrm>
          <a:prstGeom prst="rect">
            <a:avLst/>
          </a:prstGeom>
        </p:spPr>
      </p:pic>
      <p:pic>
        <p:nvPicPr>
          <p:cNvPr id="7" name="Picture 6" descr="A person working in a garden&#10;&#10;Description automatically generated with medium confidence">
            <a:extLst>
              <a:ext uri="{FF2B5EF4-FFF2-40B4-BE49-F238E27FC236}">
                <a16:creationId xmlns:a16="http://schemas.microsoft.com/office/drawing/2014/main" id="{E6A85315-D874-F8C8-D039-2E5A2ABE6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9666" y="1581622"/>
            <a:ext cx="2771066" cy="3694754"/>
          </a:xfrm>
          <a:prstGeom prst="rect">
            <a:avLst/>
          </a:prstGeom>
        </p:spPr>
      </p:pic>
      <p:pic>
        <p:nvPicPr>
          <p:cNvPr id="11" name="Picture 10" descr="A picture containing grass, outdoor, tree, dirt&#10;&#10;Description automatically generated">
            <a:extLst>
              <a:ext uri="{FF2B5EF4-FFF2-40B4-BE49-F238E27FC236}">
                <a16:creationId xmlns:a16="http://schemas.microsoft.com/office/drawing/2014/main" id="{B7638C89-F150-908A-B830-D74056567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936" y="1581624"/>
            <a:ext cx="2771064" cy="36947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214A90-B590-0C7E-D150-DA550874B94E}"/>
              </a:ext>
            </a:extLst>
          </p:cNvPr>
          <p:cNvSpPr/>
          <p:nvPr/>
        </p:nvSpPr>
        <p:spPr>
          <a:xfrm>
            <a:off x="601129" y="551605"/>
            <a:ext cx="40693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Hydrorock </a:t>
            </a:r>
            <a:r>
              <a:rPr lang="en-MT" sz="2000" b="1" dirty="0">
                <a:solidFill>
                  <a:srgbClr val="00B0F0"/>
                </a:solidFill>
                <a:latin typeface="Calibri" panose="020F0502020204030204"/>
              </a:rPr>
              <a:t>House Barrrier Protection</a:t>
            </a:r>
            <a:endParaRPr kumimoji="0" lang="en-M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896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9E97E4-C819-248E-56F9-01E3B8A0D376}"/>
              </a:ext>
            </a:extLst>
          </p:cNvPr>
          <p:cNvSpPr txBox="1"/>
          <p:nvPr/>
        </p:nvSpPr>
        <p:spPr>
          <a:xfrm>
            <a:off x="1931448" y="2943431"/>
            <a:ext cx="8455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T" sz="1400" dirty="0"/>
              <a:t>https://www.jonksierbestrating.nl/bestanden/artikelen/8/1468_gardenlux-hydroblob-brochure.pdf?1566821082=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CD5361-DCBA-607F-B496-1F3AB84A7CFE}"/>
              </a:ext>
            </a:extLst>
          </p:cNvPr>
          <p:cNvSpPr txBox="1"/>
          <p:nvPr/>
        </p:nvSpPr>
        <p:spPr>
          <a:xfrm>
            <a:off x="4095075" y="2574099"/>
            <a:ext cx="336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dirty="0"/>
              <a:t>Gardenlux  Online Brochure  </a:t>
            </a:r>
          </a:p>
        </p:txBody>
      </p:sp>
    </p:spTree>
    <p:extLst>
      <p:ext uri="{BB962C8B-B14F-4D97-AF65-F5344CB8AC3E}">
        <p14:creationId xmlns:p14="http://schemas.microsoft.com/office/powerpoint/2010/main" val="2695742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ground, person, person&#10;&#10;Description automatically generated">
            <a:extLst>
              <a:ext uri="{FF2B5EF4-FFF2-40B4-BE49-F238E27FC236}">
                <a16:creationId xmlns:a16="http://schemas.microsoft.com/office/drawing/2014/main" id="{D173BA8F-D456-6271-69DD-9E71D8FAB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55" y="1569709"/>
            <a:ext cx="3873843" cy="4385903"/>
          </a:xfrm>
          <a:prstGeom prst="rect">
            <a:avLst/>
          </a:prstGeom>
        </p:spPr>
      </p:pic>
      <p:pic>
        <p:nvPicPr>
          <p:cNvPr id="3" name="Picture 2" descr="A picture containing building, window, green, porch&#10;&#10;Description automatically generated">
            <a:extLst>
              <a:ext uri="{FF2B5EF4-FFF2-40B4-BE49-F238E27FC236}">
                <a16:creationId xmlns:a16="http://schemas.microsoft.com/office/drawing/2014/main" id="{E84DC46E-0F73-75B5-E8BA-5C9C24289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081" y="1569708"/>
            <a:ext cx="6984957" cy="43859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88B947-4543-5264-F683-C73380BF22DF}"/>
              </a:ext>
            </a:extLst>
          </p:cNvPr>
          <p:cNvSpPr/>
          <p:nvPr/>
        </p:nvSpPr>
        <p:spPr>
          <a:xfrm>
            <a:off x="656263" y="685800"/>
            <a:ext cx="4783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Hydrorock </a:t>
            </a:r>
            <a:r>
              <a:rPr lang="en-MT" sz="2000" b="1" dirty="0">
                <a:solidFill>
                  <a:srgbClr val="00B0F0"/>
                </a:solidFill>
                <a:latin typeface="Calibri" panose="020F0502020204030204"/>
              </a:rPr>
              <a:t>Retrofitted Downpipe </a:t>
            </a:r>
            <a:r>
              <a:rPr kumimoji="0" lang="en-MT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Soakaway</a:t>
            </a:r>
            <a:endParaRPr kumimoji="0" lang="en-M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066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rock, outdoor, stone, area&#10;&#10;Description automatically generated">
            <a:extLst>
              <a:ext uri="{FF2B5EF4-FFF2-40B4-BE49-F238E27FC236}">
                <a16:creationId xmlns:a16="http://schemas.microsoft.com/office/drawing/2014/main" id="{64FB2127-2DA3-4A10-E074-679C62E2F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55" y="677215"/>
            <a:ext cx="3702909" cy="2777182"/>
          </a:xfrm>
          <a:prstGeom prst="rect">
            <a:avLst/>
          </a:prstGeom>
        </p:spPr>
      </p:pic>
      <p:pic>
        <p:nvPicPr>
          <p:cNvPr id="9" name="Picture 8" descr="A picture containing floor&#10;&#10;Description automatically generated">
            <a:extLst>
              <a:ext uri="{FF2B5EF4-FFF2-40B4-BE49-F238E27FC236}">
                <a16:creationId xmlns:a16="http://schemas.microsoft.com/office/drawing/2014/main" id="{E91B997F-D9E4-5271-8435-DA3CC6A19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595929" y="805504"/>
            <a:ext cx="3429000" cy="2571750"/>
          </a:xfrm>
          <a:prstGeom prst="rect">
            <a:avLst/>
          </a:prstGeom>
        </p:spPr>
      </p:pic>
      <p:pic>
        <p:nvPicPr>
          <p:cNvPr id="13" name="Picture 12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F90D3E72-D49A-6A4E-E696-80775E2EA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623268" y="761568"/>
            <a:ext cx="3077518" cy="2308139"/>
          </a:xfrm>
          <a:prstGeom prst="rect">
            <a:avLst/>
          </a:prstGeom>
        </p:spPr>
      </p:pic>
      <p:pic>
        <p:nvPicPr>
          <p:cNvPr id="15" name="Picture 14" descr="A picture containing tree, outdoor, grass, stone&#10;&#10;Description automatically generated">
            <a:extLst>
              <a:ext uri="{FF2B5EF4-FFF2-40B4-BE49-F238E27FC236}">
                <a16:creationId xmlns:a16="http://schemas.microsoft.com/office/drawing/2014/main" id="{1C4E2568-BD53-6C94-B374-0C66EBBDA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47100" y="3954463"/>
            <a:ext cx="3113558" cy="2335169"/>
          </a:xfrm>
          <a:prstGeom prst="rect">
            <a:avLst/>
          </a:prstGeom>
        </p:spPr>
      </p:pic>
      <p:pic>
        <p:nvPicPr>
          <p:cNvPr id="17" name="Picture 16" descr="A picture containing ground, outdoor, tree, grass&#10;&#10;Description automatically generated">
            <a:extLst>
              <a:ext uri="{FF2B5EF4-FFF2-40B4-BE49-F238E27FC236}">
                <a16:creationId xmlns:a16="http://schemas.microsoft.com/office/drawing/2014/main" id="{2C7F66BD-71DA-85E3-424B-C84CC186C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277" y="3671674"/>
            <a:ext cx="3867663" cy="29007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D2C2E5-ABAA-5746-7A34-BD316A1FD93C}"/>
              </a:ext>
            </a:extLst>
          </p:cNvPr>
          <p:cNvSpPr/>
          <p:nvPr/>
        </p:nvSpPr>
        <p:spPr>
          <a:xfrm>
            <a:off x="779831" y="179173"/>
            <a:ext cx="41369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Hydrorock Garden Module Soakaway</a:t>
            </a:r>
            <a:endParaRPr kumimoji="0" lang="en-M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16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643" y="1303913"/>
            <a:ext cx="6032593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Hydrorock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Calibri"/>
              </a:rPr>
              <a:t>Patios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AG Rundschrift D" charset="0"/>
                <a:cs typeface="VAG Rundschrift D" charset="0"/>
              </a:rPr>
              <a:t>www.hydrorock.com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VAG Rundschrift D" charset="0"/>
              <a:cs typeface="VAG Rundschrift D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F1676F-C209-9467-8CB8-20B1E29260FF}"/>
              </a:ext>
            </a:extLst>
          </p:cNvPr>
          <p:cNvSpPr txBox="1"/>
          <p:nvPr/>
        </p:nvSpPr>
        <p:spPr>
          <a:xfrm>
            <a:off x="3736240" y="6550223"/>
            <a:ext cx="8455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T" sz="1400" dirty="0"/>
              <a:t>https://www.jonksierbestrating.nl/bestanden/artikelen/8/1468_gardenlux-hydroblob-brochure.pdf?1566821082=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F4804F-E8B4-47F5-80F7-6CBF69C87D54}"/>
              </a:ext>
            </a:extLst>
          </p:cNvPr>
          <p:cNvSpPr txBox="1"/>
          <p:nvPr/>
        </p:nvSpPr>
        <p:spPr>
          <a:xfrm>
            <a:off x="5899867" y="6180891"/>
            <a:ext cx="336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dirty="0"/>
              <a:t>Gardenlux  Online Brochure  </a:t>
            </a:r>
          </a:p>
        </p:txBody>
      </p:sp>
    </p:spTree>
    <p:extLst>
      <p:ext uri="{BB962C8B-B14F-4D97-AF65-F5344CB8AC3E}">
        <p14:creationId xmlns:p14="http://schemas.microsoft.com/office/powerpoint/2010/main" val="3694241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332B62-31E1-0E47-8934-0FA9C770EFB8}"/>
              </a:ext>
            </a:extLst>
          </p:cNvPr>
          <p:cNvSpPr/>
          <p:nvPr/>
        </p:nvSpPr>
        <p:spPr>
          <a:xfrm>
            <a:off x="371396" y="166392"/>
            <a:ext cx="3869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Hydrorock Linear Infiltration Units </a:t>
            </a:r>
            <a:endParaRPr kumimoji="0" lang="en-M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Hydroblob set rooster verzinkt 120x15x20 cm - Sierbestrating Jonk B.V.">
            <a:extLst>
              <a:ext uri="{FF2B5EF4-FFF2-40B4-BE49-F238E27FC236}">
                <a16:creationId xmlns:a16="http://schemas.microsoft.com/office/drawing/2014/main" id="{4AB8F1F9-E203-404C-8B78-7C1D42CA1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052" y="3672756"/>
            <a:ext cx="4235897" cy="28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ydrorock UK ltd - Landscape &amp; Urban Design">
            <a:extLst>
              <a:ext uri="{FF2B5EF4-FFF2-40B4-BE49-F238E27FC236}">
                <a16:creationId xmlns:a16="http://schemas.microsoft.com/office/drawing/2014/main" id="{C25D5308-72B8-3F9A-79F6-068C88EF0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67" y="3672756"/>
            <a:ext cx="4271224" cy="284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text, ground, person, floor&#10;&#10;Description automatically generated">
            <a:extLst>
              <a:ext uri="{FF2B5EF4-FFF2-40B4-BE49-F238E27FC236}">
                <a16:creationId xmlns:a16="http://schemas.microsoft.com/office/drawing/2014/main" id="{644A6640-5105-EFA5-DA49-81F8F2FB0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725" y="460387"/>
            <a:ext cx="4271224" cy="2857726"/>
          </a:xfrm>
          <a:prstGeom prst="rect">
            <a:avLst/>
          </a:prstGeom>
        </p:spPr>
      </p:pic>
      <p:pic>
        <p:nvPicPr>
          <p:cNvPr id="17" name="Picture 1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A6F6B8F-223F-D81C-B2B8-AB56AC986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846" y="653277"/>
            <a:ext cx="3966887" cy="24719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360CE0-B7AF-C240-9E79-57C066CBD672}"/>
              </a:ext>
            </a:extLst>
          </p:cNvPr>
          <p:cNvSpPr txBox="1"/>
          <p:nvPr/>
        </p:nvSpPr>
        <p:spPr>
          <a:xfrm>
            <a:off x="210995" y="2755892"/>
            <a:ext cx="41015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Stainless Steel or Graphite Black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1200mm L x 150mm W x 200mm H (includes Block)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Comes with Hydrorock Aquifer Block 34L capacity</a:t>
            </a:r>
          </a:p>
        </p:txBody>
      </p:sp>
    </p:spTree>
    <p:extLst>
      <p:ext uri="{BB962C8B-B14F-4D97-AF65-F5344CB8AC3E}">
        <p14:creationId xmlns:p14="http://schemas.microsoft.com/office/powerpoint/2010/main" val="1444891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47F496-D66C-D242-9099-9D9983E26989}"/>
              </a:ext>
            </a:extLst>
          </p:cNvPr>
          <p:cNvSpPr/>
          <p:nvPr/>
        </p:nvSpPr>
        <p:spPr>
          <a:xfrm>
            <a:off x="715376" y="443269"/>
            <a:ext cx="33441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Hydrorock Aquifer Blocks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8FAC5-9B54-D541-862D-ACCE7017AC97}"/>
              </a:ext>
            </a:extLst>
          </p:cNvPr>
          <p:cNvSpPr/>
          <p:nvPr/>
        </p:nvSpPr>
        <p:spPr>
          <a:xfrm>
            <a:off x="604005" y="4785053"/>
            <a:ext cx="451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Installed around patio directly under gravel and immediately abutting house wall </a:t>
            </a:r>
          </a:p>
        </p:txBody>
      </p:sp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6E070D9-87A9-BE0F-44D6-FA851BC67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76" y="1358614"/>
            <a:ext cx="4295410" cy="2767399"/>
          </a:xfrm>
          <a:prstGeom prst="rect">
            <a:avLst/>
          </a:prstGeom>
        </p:spPr>
      </p:pic>
      <p:pic>
        <p:nvPicPr>
          <p:cNvPr id="6" name="Picture 5" descr="A picture containing floor, building, window, oven&#10;&#10;Description automatically generated">
            <a:extLst>
              <a:ext uri="{FF2B5EF4-FFF2-40B4-BE49-F238E27FC236}">
                <a16:creationId xmlns:a16="http://schemas.microsoft.com/office/drawing/2014/main" id="{507AA942-979D-4691-0FFD-F86897B22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899" y="3746702"/>
            <a:ext cx="4167571" cy="2723034"/>
          </a:xfrm>
          <a:prstGeom prst="rect">
            <a:avLst/>
          </a:prstGeom>
        </p:spPr>
      </p:pic>
      <p:pic>
        <p:nvPicPr>
          <p:cNvPr id="11" name="Picture 10" descr="A person holding a snake&#10;&#10;Description automatically generated with low confidence">
            <a:extLst>
              <a:ext uri="{FF2B5EF4-FFF2-40B4-BE49-F238E27FC236}">
                <a16:creationId xmlns:a16="http://schemas.microsoft.com/office/drawing/2014/main" id="{D68899B5-B570-CC79-68E2-C46F5EFCF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900" y="661601"/>
            <a:ext cx="4167571" cy="276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57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ydroblob set Rooster grafiet zwart 120x15x20 cm - Gardenlux">
            <a:extLst>
              <a:ext uri="{FF2B5EF4-FFF2-40B4-BE49-F238E27FC236}">
                <a16:creationId xmlns:a16="http://schemas.microsoft.com/office/drawing/2014/main" id="{9E91A0C6-1F69-8241-5B49-715E6E75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959" y="755577"/>
            <a:ext cx="4719423" cy="314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4AE675-A6C3-C948-F758-BAF18E215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01" y="755577"/>
            <a:ext cx="6383329" cy="430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23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EA415F-B6AC-1457-7F5E-BFF87D7E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118" y="837633"/>
            <a:ext cx="3700061" cy="5236054"/>
          </a:xfrm>
          <a:prstGeom prst="rect">
            <a:avLst/>
          </a:prstGeom>
        </p:spPr>
      </p:pic>
      <p:pic>
        <p:nvPicPr>
          <p:cNvPr id="5" name="Picture 4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F44872BB-14A1-1141-1EDE-B216C3C98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337" y="1037284"/>
            <a:ext cx="3333750" cy="4445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589EA3-34CC-DC04-DEBB-0196B141A2A9}"/>
              </a:ext>
            </a:extLst>
          </p:cNvPr>
          <p:cNvSpPr/>
          <p:nvPr/>
        </p:nvSpPr>
        <p:spPr>
          <a:xfrm>
            <a:off x="8154337" y="5704355"/>
            <a:ext cx="3333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Installed directly abutting patios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460A84-2630-BFC2-3168-B87C5E5DFF6C}"/>
              </a:ext>
            </a:extLst>
          </p:cNvPr>
          <p:cNvSpPr/>
          <p:nvPr/>
        </p:nvSpPr>
        <p:spPr>
          <a:xfrm>
            <a:off x="2021118" y="6219339"/>
            <a:ext cx="4518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Installed directly under patios &amp; pathways</a:t>
            </a:r>
          </a:p>
        </p:txBody>
      </p:sp>
    </p:spTree>
    <p:extLst>
      <p:ext uri="{BB962C8B-B14F-4D97-AF65-F5344CB8AC3E}">
        <p14:creationId xmlns:p14="http://schemas.microsoft.com/office/powerpoint/2010/main" val="979074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664</Words>
  <Application>Microsoft Macintosh PowerPoint</Application>
  <PresentationFormat>Widescreen</PresentationFormat>
  <Paragraphs>128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Colville</dc:creator>
  <cp:lastModifiedBy>Steve Colville</cp:lastModifiedBy>
  <cp:revision>27</cp:revision>
  <dcterms:created xsi:type="dcterms:W3CDTF">2023-02-06T09:48:08Z</dcterms:created>
  <dcterms:modified xsi:type="dcterms:W3CDTF">2023-02-06T16:40:52Z</dcterms:modified>
</cp:coreProperties>
</file>