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11" r:id="rId3"/>
    <p:sldId id="258" r:id="rId4"/>
    <p:sldId id="412" r:id="rId5"/>
    <p:sldId id="413" r:id="rId6"/>
    <p:sldId id="390" r:id="rId7"/>
    <p:sldId id="407" r:id="rId8"/>
    <p:sldId id="408" r:id="rId9"/>
    <p:sldId id="405" r:id="rId10"/>
    <p:sldId id="406" r:id="rId11"/>
    <p:sldId id="410" r:id="rId12"/>
    <p:sldId id="404" r:id="rId13"/>
    <p:sldId id="259" r:id="rId14"/>
    <p:sldId id="402" r:id="rId15"/>
    <p:sldId id="403" r:id="rId16"/>
    <p:sldId id="369" r:id="rId17"/>
    <p:sldId id="389" r:id="rId18"/>
    <p:sldId id="388" r:id="rId19"/>
  </p:sldIdLst>
  <p:sldSz cx="12192000" cy="6858000"/>
  <p:notesSz cx="6858000" cy="9144000"/>
  <p:custShowLst>
    <p:custShow name="Aangepaste voorstelling1" id="0">
      <p:sldLst>
        <p:sld r:id="rId2"/>
        <p:sld r:id="rId3"/>
        <p:sld r:id="rId4"/>
        <p:sld r:id="rId5"/>
        <p:sld r:id="rId6"/>
        <p:sld r:id="rId7"/>
        <p:sld r:id="rId8"/>
        <p:sld r:id="rId9"/>
        <p:sld r:id="rId10"/>
        <p:sld r:id="rId11"/>
        <p:sld r:id="rId11"/>
        <p:sld r:id="rId12"/>
        <p:sld r:id="rId13"/>
        <p:sld r:id="rId14"/>
        <p:sld r:id="rId15"/>
        <p:sld r:id="rId16"/>
        <p:sld r:id="rId17"/>
        <p:sld r:id="rId18"/>
        <p:sld r:id="rId19"/>
      </p:sldLst>
    </p:custShow>
  </p:custShow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Rg st="1" end="18"/>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81" autoAdjust="0"/>
    <p:restoredTop sz="94660"/>
  </p:normalViewPr>
  <p:slideViewPr>
    <p:cSldViewPr snapToGrid="0">
      <p:cViewPr varScale="1">
        <p:scale>
          <a:sx n="127" d="100"/>
          <a:sy n="127" d="100"/>
        </p:scale>
        <p:origin x="2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D3CC14-349D-48E5-AC39-91629A4C8BE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99673C9-40CD-4C65-8520-8F47C40D5C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2CD0AEE-B6C2-4FED-A2BE-195F7E8AF969}"/>
              </a:ext>
            </a:extLst>
          </p:cNvPr>
          <p:cNvSpPr>
            <a:spLocks noGrp="1"/>
          </p:cNvSpPr>
          <p:nvPr>
            <p:ph type="dt" sz="half" idx="10"/>
          </p:nvPr>
        </p:nvSpPr>
        <p:spPr/>
        <p:txBody>
          <a:bodyPr/>
          <a:lstStyle/>
          <a:p>
            <a:fld id="{388D180E-9184-4578-AECA-57D423ADC3B1}" type="datetimeFigureOut">
              <a:rPr lang="nl-NL" smtClean="0"/>
              <a:t>13-09-2022</a:t>
            </a:fld>
            <a:endParaRPr lang="nl-NL"/>
          </a:p>
        </p:txBody>
      </p:sp>
      <p:sp>
        <p:nvSpPr>
          <p:cNvPr id="5" name="Tijdelijke aanduiding voor voettekst 4">
            <a:extLst>
              <a:ext uri="{FF2B5EF4-FFF2-40B4-BE49-F238E27FC236}">
                <a16:creationId xmlns:a16="http://schemas.microsoft.com/office/drawing/2014/main" id="{D551C93C-63E3-4074-AA37-E249A4841E0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6C12EAD-80A1-4582-BAB8-91808C0CE478}"/>
              </a:ext>
            </a:extLst>
          </p:cNvPr>
          <p:cNvSpPr>
            <a:spLocks noGrp="1"/>
          </p:cNvSpPr>
          <p:nvPr>
            <p:ph type="sldNum" sz="quarter" idx="12"/>
          </p:nvPr>
        </p:nvSpPr>
        <p:spPr/>
        <p:txBody>
          <a:bodyPr/>
          <a:lstStyle/>
          <a:p>
            <a:fld id="{BA816366-B475-443E-90AA-45AF2E1BD3F2}" type="slidenum">
              <a:rPr lang="nl-NL" smtClean="0"/>
              <a:t>‹nr.›</a:t>
            </a:fld>
            <a:endParaRPr lang="nl-NL"/>
          </a:p>
        </p:txBody>
      </p:sp>
    </p:spTree>
    <p:extLst>
      <p:ext uri="{BB962C8B-B14F-4D97-AF65-F5344CB8AC3E}">
        <p14:creationId xmlns:p14="http://schemas.microsoft.com/office/powerpoint/2010/main" val="1562191272"/>
      </p:ext>
    </p:extLst>
  </p:cSld>
  <p:clrMapOvr>
    <a:masterClrMapping/>
  </p:clrMapOvr>
  <p:transition spd="slow" advTm="5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1D9616-F5A3-4422-82B2-D5CACEDE1BC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952E3D4-B4FE-4C47-9590-33A52D39F5E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A08D3FB-CF90-48B5-90C1-59C1CDAAEE92}"/>
              </a:ext>
            </a:extLst>
          </p:cNvPr>
          <p:cNvSpPr>
            <a:spLocks noGrp="1"/>
          </p:cNvSpPr>
          <p:nvPr>
            <p:ph type="dt" sz="half" idx="10"/>
          </p:nvPr>
        </p:nvSpPr>
        <p:spPr/>
        <p:txBody>
          <a:bodyPr/>
          <a:lstStyle/>
          <a:p>
            <a:fld id="{388D180E-9184-4578-AECA-57D423ADC3B1}" type="datetimeFigureOut">
              <a:rPr lang="nl-NL" smtClean="0"/>
              <a:t>13-09-2022</a:t>
            </a:fld>
            <a:endParaRPr lang="nl-NL"/>
          </a:p>
        </p:txBody>
      </p:sp>
      <p:sp>
        <p:nvSpPr>
          <p:cNvPr id="5" name="Tijdelijke aanduiding voor voettekst 4">
            <a:extLst>
              <a:ext uri="{FF2B5EF4-FFF2-40B4-BE49-F238E27FC236}">
                <a16:creationId xmlns:a16="http://schemas.microsoft.com/office/drawing/2014/main" id="{88735D7E-2D94-440D-88A7-1422F5C2647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6D3D3DC-9BB4-4925-815F-BC47723A85B1}"/>
              </a:ext>
            </a:extLst>
          </p:cNvPr>
          <p:cNvSpPr>
            <a:spLocks noGrp="1"/>
          </p:cNvSpPr>
          <p:nvPr>
            <p:ph type="sldNum" sz="quarter" idx="12"/>
          </p:nvPr>
        </p:nvSpPr>
        <p:spPr/>
        <p:txBody>
          <a:bodyPr/>
          <a:lstStyle/>
          <a:p>
            <a:fld id="{BA816366-B475-443E-90AA-45AF2E1BD3F2}" type="slidenum">
              <a:rPr lang="nl-NL" smtClean="0"/>
              <a:t>‹nr.›</a:t>
            </a:fld>
            <a:endParaRPr lang="nl-NL"/>
          </a:p>
        </p:txBody>
      </p:sp>
    </p:spTree>
    <p:extLst>
      <p:ext uri="{BB962C8B-B14F-4D97-AF65-F5344CB8AC3E}">
        <p14:creationId xmlns:p14="http://schemas.microsoft.com/office/powerpoint/2010/main" val="1866216818"/>
      </p:ext>
    </p:extLst>
  </p:cSld>
  <p:clrMapOvr>
    <a:masterClrMapping/>
  </p:clrMapOvr>
  <p:transition spd="slow" advTm="5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D5E9E8A-A419-41ED-B27A-A299C812B25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0D1DEFF-9108-4BA3-974B-FED0BB8FE6F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FEF17EB-13F0-4F98-A4FC-6443FD56A731}"/>
              </a:ext>
            </a:extLst>
          </p:cNvPr>
          <p:cNvSpPr>
            <a:spLocks noGrp="1"/>
          </p:cNvSpPr>
          <p:nvPr>
            <p:ph type="dt" sz="half" idx="10"/>
          </p:nvPr>
        </p:nvSpPr>
        <p:spPr/>
        <p:txBody>
          <a:bodyPr/>
          <a:lstStyle/>
          <a:p>
            <a:fld id="{388D180E-9184-4578-AECA-57D423ADC3B1}" type="datetimeFigureOut">
              <a:rPr lang="nl-NL" smtClean="0"/>
              <a:t>13-09-2022</a:t>
            </a:fld>
            <a:endParaRPr lang="nl-NL"/>
          </a:p>
        </p:txBody>
      </p:sp>
      <p:sp>
        <p:nvSpPr>
          <p:cNvPr id="5" name="Tijdelijke aanduiding voor voettekst 4">
            <a:extLst>
              <a:ext uri="{FF2B5EF4-FFF2-40B4-BE49-F238E27FC236}">
                <a16:creationId xmlns:a16="http://schemas.microsoft.com/office/drawing/2014/main" id="{0991E02E-4690-4EFD-816A-91D6FA1D106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799449E-72D5-4A67-A5AA-44B5AD50428A}"/>
              </a:ext>
            </a:extLst>
          </p:cNvPr>
          <p:cNvSpPr>
            <a:spLocks noGrp="1"/>
          </p:cNvSpPr>
          <p:nvPr>
            <p:ph type="sldNum" sz="quarter" idx="12"/>
          </p:nvPr>
        </p:nvSpPr>
        <p:spPr/>
        <p:txBody>
          <a:bodyPr/>
          <a:lstStyle/>
          <a:p>
            <a:fld id="{BA816366-B475-443E-90AA-45AF2E1BD3F2}" type="slidenum">
              <a:rPr lang="nl-NL" smtClean="0"/>
              <a:t>‹nr.›</a:t>
            </a:fld>
            <a:endParaRPr lang="nl-NL"/>
          </a:p>
        </p:txBody>
      </p:sp>
    </p:spTree>
    <p:extLst>
      <p:ext uri="{BB962C8B-B14F-4D97-AF65-F5344CB8AC3E}">
        <p14:creationId xmlns:p14="http://schemas.microsoft.com/office/powerpoint/2010/main" val="145027996"/>
      </p:ext>
    </p:extLst>
  </p:cSld>
  <p:clrMapOvr>
    <a:masterClrMapping/>
  </p:clrMapOvr>
  <p:transition spd="slow" advTm="5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D7222D-216A-408C-A18B-B7E78D20297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A4CE324-C236-419C-9512-EEC7B4419B7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05AC550-C0B7-4EE8-8D7D-D3065594D4E1}"/>
              </a:ext>
            </a:extLst>
          </p:cNvPr>
          <p:cNvSpPr>
            <a:spLocks noGrp="1"/>
          </p:cNvSpPr>
          <p:nvPr>
            <p:ph type="dt" sz="half" idx="10"/>
          </p:nvPr>
        </p:nvSpPr>
        <p:spPr/>
        <p:txBody>
          <a:bodyPr/>
          <a:lstStyle/>
          <a:p>
            <a:fld id="{388D180E-9184-4578-AECA-57D423ADC3B1}" type="datetimeFigureOut">
              <a:rPr lang="nl-NL" smtClean="0"/>
              <a:t>13-09-2022</a:t>
            </a:fld>
            <a:endParaRPr lang="nl-NL"/>
          </a:p>
        </p:txBody>
      </p:sp>
      <p:sp>
        <p:nvSpPr>
          <p:cNvPr id="5" name="Tijdelijke aanduiding voor voettekst 4">
            <a:extLst>
              <a:ext uri="{FF2B5EF4-FFF2-40B4-BE49-F238E27FC236}">
                <a16:creationId xmlns:a16="http://schemas.microsoft.com/office/drawing/2014/main" id="{D1BB1044-50F2-490B-B3DE-46C4C03FD93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1F890F0-C6E6-4035-80A7-F08B26C3FFCB}"/>
              </a:ext>
            </a:extLst>
          </p:cNvPr>
          <p:cNvSpPr>
            <a:spLocks noGrp="1"/>
          </p:cNvSpPr>
          <p:nvPr>
            <p:ph type="sldNum" sz="quarter" idx="12"/>
          </p:nvPr>
        </p:nvSpPr>
        <p:spPr/>
        <p:txBody>
          <a:bodyPr/>
          <a:lstStyle/>
          <a:p>
            <a:fld id="{BA816366-B475-443E-90AA-45AF2E1BD3F2}" type="slidenum">
              <a:rPr lang="nl-NL" smtClean="0"/>
              <a:t>‹nr.›</a:t>
            </a:fld>
            <a:endParaRPr lang="nl-NL"/>
          </a:p>
        </p:txBody>
      </p:sp>
    </p:spTree>
    <p:extLst>
      <p:ext uri="{BB962C8B-B14F-4D97-AF65-F5344CB8AC3E}">
        <p14:creationId xmlns:p14="http://schemas.microsoft.com/office/powerpoint/2010/main" val="2262462793"/>
      </p:ext>
    </p:extLst>
  </p:cSld>
  <p:clrMapOvr>
    <a:masterClrMapping/>
  </p:clrMapOvr>
  <p:transition spd="slow" advTm="5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9968A8-0253-474C-9265-6359D816CD0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E15549E-9100-45CB-888A-EE0FCAF3CE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B0E1B51-1742-4588-9F11-142178DAB8EE}"/>
              </a:ext>
            </a:extLst>
          </p:cNvPr>
          <p:cNvSpPr>
            <a:spLocks noGrp="1"/>
          </p:cNvSpPr>
          <p:nvPr>
            <p:ph type="dt" sz="half" idx="10"/>
          </p:nvPr>
        </p:nvSpPr>
        <p:spPr/>
        <p:txBody>
          <a:bodyPr/>
          <a:lstStyle/>
          <a:p>
            <a:fld id="{388D180E-9184-4578-AECA-57D423ADC3B1}" type="datetimeFigureOut">
              <a:rPr lang="nl-NL" smtClean="0"/>
              <a:t>13-09-2022</a:t>
            </a:fld>
            <a:endParaRPr lang="nl-NL"/>
          </a:p>
        </p:txBody>
      </p:sp>
      <p:sp>
        <p:nvSpPr>
          <p:cNvPr id="5" name="Tijdelijke aanduiding voor voettekst 4">
            <a:extLst>
              <a:ext uri="{FF2B5EF4-FFF2-40B4-BE49-F238E27FC236}">
                <a16:creationId xmlns:a16="http://schemas.microsoft.com/office/drawing/2014/main" id="{4FF03E07-07F5-4F60-BA5C-5142C98D6FA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6E37113-BB65-48E0-B942-C548958BFD4E}"/>
              </a:ext>
            </a:extLst>
          </p:cNvPr>
          <p:cNvSpPr>
            <a:spLocks noGrp="1"/>
          </p:cNvSpPr>
          <p:nvPr>
            <p:ph type="sldNum" sz="quarter" idx="12"/>
          </p:nvPr>
        </p:nvSpPr>
        <p:spPr/>
        <p:txBody>
          <a:bodyPr/>
          <a:lstStyle/>
          <a:p>
            <a:fld id="{BA816366-B475-443E-90AA-45AF2E1BD3F2}" type="slidenum">
              <a:rPr lang="nl-NL" smtClean="0"/>
              <a:t>‹nr.›</a:t>
            </a:fld>
            <a:endParaRPr lang="nl-NL"/>
          </a:p>
        </p:txBody>
      </p:sp>
    </p:spTree>
    <p:extLst>
      <p:ext uri="{BB962C8B-B14F-4D97-AF65-F5344CB8AC3E}">
        <p14:creationId xmlns:p14="http://schemas.microsoft.com/office/powerpoint/2010/main" val="232540766"/>
      </p:ext>
    </p:extLst>
  </p:cSld>
  <p:clrMapOvr>
    <a:masterClrMapping/>
  </p:clrMapOvr>
  <p:transition spd="slow" advTm="5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B452C9-CA4C-475A-B1CA-5BEAB5811C7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D519A88-A537-4C69-95BB-1B61338E92B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799B04D-1091-4B06-9F86-7CAC4DB1A7E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614416E-B8D8-4428-B929-9A3307696280}"/>
              </a:ext>
            </a:extLst>
          </p:cNvPr>
          <p:cNvSpPr>
            <a:spLocks noGrp="1"/>
          </p:cNvSpPr>
          <p:nvPr>
            <p:ph type="dt" sz="half" idx="10"/>
          </p:nvPr>
        </p:nvSpPr>
        <p:spPr/>
        <p:txBody>
          <a:bodyPr/>
          <a:lstStyle/>
          <a:p>
            <a:fld id="{388D180E-9184-4578-AECA-57D423ADC3B1}" type="datetimeFigureOut">
              <a:rPr lang="nl-NL" smtClean="0"/>
              <a:t>13-09-2022</a:t>
            </a:fld>
            <a:endParaRPr lang="nl-NL"/>
          </a:p>
        </p:txBody>
      </p:sp>
      <p:sp>
        <p:nvSpPr>
          <p:cNvPr id="6" name="Tijdelijke aanduiding voor voettekst 5">
            <a:extLst>
              <a:ext uri="{FF2B5EF4-FFF2-40B4-BE49-F238E27FC236}">
                <a16:creationId xmlns:a16="http://schemas.microsoft.com/office/drawing/2014/main" id="{EF36764E-CE6D-4D22-86CB-E3876DF7567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5B4E12-8B23-4804-8A20-8BE5E7C79098}"/>
              </a:ext>
            </a:extLst>
          </p:cNvPr>
          <p:cNvSpPr>
            <a:spLocks noGrp="1"/>
          </p:cNvSpPr>
          <p:nvPr>
            <p:ph type="sldNum" sz="quarter" idx="12"/>
          </p:nvPr>
        </p:nvSpPr>
        <p:spPr/>
        <p:txBody>
          <a:bodyPr/>
          <a:lstStyle/>
          <a:p>
            <a:fld id="{BA816366-B475-443E-90AA-45AF2E1BD3F2}" type="slidenum">
              <a:rPr lang="nl-NL" smtClean="0"/>
              <a:t>‹nr.›</a:t>
            </a:fld>
            <a:endParaRPr lang="nl-NL"/>
          </a:p>
        </p:txBody>
      </p:sp>
    </p:spTree>
    <p:extLst>
      <p:ext uri="{BB962C8B-B14F-4D97-AF65-F5344CB8AC3E}">
        <p14:creationId xmlns:p14="http://schemas.microsoft.com/office/powerpoint/2010/main" val="3312928427"/>
      </p:ext>
    </p:extLst>
  </p:cSld>
  <p:clrMapOvr>
    <a:masterClrMapping/>
  </p:clrMapOvr>
  <p:transition spd="slow" advTm="5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9B1F7-E19D-4AB2-B918-0EDC7482ABD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0ABBA2-3F2A-4D5D-B65F-33F4F41181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C06F270-13D1-451A-8605-5988BCED75B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59D7A73-9066-4247-A620-7D4889A9F1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C801EC1-247D-47CA-B4BA-1B0E8FE9E13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076F0B6-3D36-433F-A380-203B35BCB1C9}"/>
              </a:ext>
            </a:extLst>
          </p:cNvPr>
          <p:cNvSpPr>
            <a:spLocks noGrp="1"/>
          </p:cNvSpPr>
          <p:nvPr>
            <p:ph type="dt" sz="half" idx="10"/>
          </p:nvPr>
        </p:nvSpPr>
        <p:spPr/>
        <p:txBody>
          <a:bodyPr/>
          <a:lstStyle/>
          <a:p>
            <a:fld id="{388D180E-9184-4578-AECA-57D423ADC3B1}" type="datetimeFigureOut">
              <a:rPr lang="nl-NL" smtClean="0"/>
              <a:t>13-09-2022</a:t>
            </a:fld>
            <a:endParaRPr lang="nl-NL"/>
          </a:p>
        </p:txBody>
      </p:sp>
      <p:sp>
        <p:nvSpPr>
          <p:cNvPr id="8" name="Tijdelijke aanduiding voor voettekst 7">
            <a:extLst>
              <a:ext uri="{FF2B5EF4-FFF2-40B4-BE49-F238E27FC236}">
                <a16:creationId xmlns:a16="http://schemas.microsoft.com/office/drawing/2014/main" id="{6FC1B847-4F63-4EC2-8758-0BABB1A7A2D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A542F32-0422-49B9-9512-DF5EA63B75F3}"/>
              </a:ext>
            </a:extLst>
          </p:cNvPr>
          <p:cNvSpPr>
            <a:spLocks noGrp="1"/>
          </p:cNvSpPr>
          <p:nvPr>
            <p:ph type="sldNum" sz="quarter" idx="12"/>
          </p:nvPr>
        </p:nvSpPr>
        <p:spPr/>
        <p:txBody>
          <a:bodyPr/>
          <a:lstStyle/>
          <a:p>
            <a:fld id="{BA816366-B475-443E-90AA-45AF2E1BD3F2}" type="slidenum">
              <a:rPr lang="nl-NL" smtClean="0"/>
              <a:t>‹nr.›</a:t>
            </a:fld>
            <a:endParaRPr lang="nl-NL"/>
          </a:p>
        </p:txBody>
      </p:sp>
    </p:spTree>
    <p:extLst>
      <p:ext uri="{BB962C8B-B14F-4D97-AF65-F5344CB8AC3E}">
        <p14:creationId xmlns:p14="http://schemas.microsoft.com/office/powerpoint/2010/main" val="622218386"/>
      </p:ext>
    </p:extLst>
  </p:cSld>
  <p:clrMapOvr>
    <a:masterClrMapping/>
  </p:clrMapOvr>
  <p:transition spd="slow" advTm="5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C650E-4D70-499D-9B7B-52118E044C0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5AC0D8D-368C-43EB-88DE-37D0F6645736}"/>
              </a:ext>
            </a:extLst>
          </p:cNvPr>
          <p:cNvSpPr>
            <a:spLocks noGrp="1"/>
          </p:cNvSpPr>
          <p:nvPr>
            <p:ph type="dt" sz="half" idx="10"/>
          </p:nvPr>
        </p:nvSpPr>
        <p:spPr/>
        <p:txBody>
          <a:bodyPr/>
          <a:lstStyle/>
          <a:p>
            <a:fld id="{388D180E-9184-4578-AECA-57D423ADC3B1}" type="datetimeFigureOut">
              <a:rPr lang="nl-NL" smtClean="0"/>
              <a:t>13-09-2022</a:t>
            </a:fld>
            <a:endParaRPr lang="nl-NL"/>
          </a:p>
        </p:txBody>
      </p:sp>
      <p:sp>
        <p:nvSpPr>
          <p:cNvPr id="4" name="Tijdelijke aanduiding voor voettekst 3">
            <a:extLst>
              <a:ext uri="{FF2B5EF4-FFF2-40B4-BE49-F238E27FC236}">
                <a16:creationId xmlns:a16="http://schemas.microsoft.com/office/drawing/2014/main" id="{602F26A3-0E84-4456-86C2-55D25739BE0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F892013-C53D-4934-B391-0C1F8F28352D}"/>
              </a:ext>
            </a:extLst>
          </p:cNvPr>
          <p:cNvSpPr>
            <a:spLocks noGrp="1"/>
          </p:cNvSpPr>
          <p:nvPr>
            <p:ph type="sldNum" sz="quarter" idx="12"/>
          </p:nvPr>
        </p:nvSpPr>
        <p:spPr/>
        <p:txBody>
          <a:bodyPr/>
          <a:lstStyle/>
          <a:p>
            <a:fld id="{BA816366-B475-443E-90AA-45AF2E1BD3F2}" type="slidenum">
              <a:rPr lang="nl-NL" smtClean="0"/>
              <a:t>‹nr.›</a:t>
            </a:fld>
            <a:endParaRPr lang="nl-NL"/>
          </a:p>
        </p:txBody>
      </p:sp>
    </p:spTree>
    <p:extLst>
      <p:ext uri="{BB962C8B-B14F-4D97-AF65-F5344CB8AC3E}">
        <p14:creationId xmlns:p14="http://schemas.microsoft.com/office/powerpoint/2010/main" val="920504625"/>
      </p:ext>
    </p:extLst>
  </p:cSld>
  <p:clrMapOvr>
    <a:masterClrMapping/>
  </p:clrMapOvr>
  <p:transition spd="slow" advTm="5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14CB848-F0D1-4517-9C4A-CDB8AEB277E2}"/>
              </a:ext>
            </a:extLst>
          </p:cNvPr>
          <p:cNvSpPr>
            <a:spLocks noGrp="1"/>
          </p:cNvSpPr>
          <p:nvPr>
            <p:ph type="dt" sz="half" idx="10"/>
          </p:nvPr>
        </p:nvSpPr>
        <p:spPr/>
        <p:txBody>
          <a:bodyPr/>
          <a:lstStyle/>
          <a:p>
            <a:fld id="{388D180E-9184-4578-AECA-57D423ADC3B1}" type="datetimeFigureOut">
              <a:rPr lang="nl-NL" smtClean="0"/>
              <a:t>13-09-2022</a:t>
            </a:fld>
            <a:endParaRPr lang="nl-NL"/>
          </a:p>
        </p:txBody>
      </p:sp>
      <p:sp>
        <p:nvSpPr>
          <p:cNvPr id="3" name="Tijdelijke aanduiding voor voettekst 2">
            <a:extLst>
              <a:ext uri="{FF2B5EF4-FFF2-40B4-BE49-F238E27FC236}">
                <a16:creationId xmlns:a16="http://schemas.microsoft.com/office/drawing/2014/main" id="{79EEBAAF-2D98-4530-AA20-1F8AD5577BB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5981350-5962-4D56-A9D3-C8950CCB7315}"/>
              </a:ext>
            </a:extLst>
          </p:cNvPr>
          <p:cNvSpPr>
            <a:spLocks noGrp="1"/>
          </p:cNvSpPr>
          <p:nvPr>
            <p:ph type="sldNum" sz="quarter" idx="12"/>
          </p:nvPr>
        </p:nvSpPr>
        <p:spPr/>
        <p:txBody>
          <a:bodyPr/>
          <a:lstStyle/>
          <a:p>
            <a:fld id="{BA816366-B475-443E-90AA-45AF2E1BD3F2}" type="slidenum">
              <a:rPr lang="nl-NL" smtClean="0"/>
              <a:t>‹nr.›</a:t>
            </a:fld>
            <a:endParaRPr lang="nl-NL"/>
          </a:p>
        </p:txBody>
      </p:sp>
    </p:spTree>
    <p:extLst>
      <p:ext uri="{BB962C8B-B14F-4D97-AF65-F5344CB8AC3E}">
        <p14:creationId xmlns:p14="http://schemas.microsoft.com/office/powerpoint/2010/main" val="3587809935"/>
      </p:ext>
    </p:extLst>
  </p:cSld>
  <p:clrMapOvr>
    <a:masterClrMapping/>
  </p:clrMapOvr>
  <p:transition spd="slow" advTm="5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2817C4-C3CB-486C-A736-968A0FA8CE6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5D1446B-7A90-4D22-A864-71A858B2F1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DF39AA1-7397-4D5C-B1FA-815925D907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8D43742-3637-4DF3-B105-828FF986B57C}"/>
              </a:ext>
            </a:extLst>
          </p:cNvPr>
          <p:cNvSpPr>
            <a:spLocks noGrp="1"/>
          </p:cNvSpPr>
          <p:nvPr>
            <p:ph type="dt" sz="half" idx="10"/>
          </p:nvPr>
        </p:nvSpPr>
        <p:spPr/>
        <p:txBody>
          <a:bodyPr/>
          <a:lstStyle/>
          <a:p>
            <a:fld id="{388D180E-9184-4578-AECA-57D423ADC3B1}" type="datetimeFigureOut">
              <a:rPr lang="nl-NL" smtClean="0"/>
              <a:t>13-09-2022</a:t>
            </a:fld>
            <a:endParaRPr lang="nl-NL"/>
          </a:p>
        </p:txBody>
      </p:sp>
      <p:sp>
        <p:nvSpPr>
          <p:cNvPr id="6" name="Tijdelijke aanduiding voor voettekst 5">
            <a:extLst>
              <a:ext uri="{FF2B5EF4-FFF2-40B4-BE49-F238E27FC236}">
                <a16:creationId xmlns:a16="http://schemas.microsoft.com/office/drawing/2014/main" id="{D60EED41-0170-4297-95F8-5C8C4D09B66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CEEB044-7943-4762-A5AE-410BA64A47E3}"/>
              </a:ext>
            </a:extLst>
          </p:cNvPr>
          <p:cNvSpPr>
            <a:spLocks noGrp="1"/>
          </p:cNvSpPr>
          <p:nvPr>
            <p:ph type="sldNum" sz="quarter" idx="12"/>
          </p:nvPr>
        </p:nvSpPr>
        <p:spPr/>
        <p:txBody>
          <a:bodyPr/>
          <a:lstStyle/>
          <a:p>
            <a:fld id="{BA816366-B475-443E-90AA-45AF2E1BD3F2}" type="slidenum">
              <a:rPr lang="nl-NL" smtClean="0"/>
              <a:t>‹nr.›</a:t>
            </a:fld>
            <a:endParaRPr lang="nl-NL"/>
          </a:p>
        </p:txBody>
      </p:sp>
    </p:spTree>
    <p:extLst>
      <p:ext uri="{BB962C8B-B14F-4D97-AF65-F5344CB8AC3E}">
        <p14:creationId xmlns:p14="http://schemas.microsoft.com/office/powerpoint/2010/main" val="2468002052"/>
      </p:ext>
    </p:extLst>
  </p:cSld>
  <p:clrMapOvr>
    <a:masterClrMapping/>
  </p:clrMapOvr>
  <p:transition spd="slow" advTm="5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123ECD-BA52-4DE9-BA98-170E6D7E371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B8A8B37-FAC8-4090-9390-733B057FCA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BB55103-B53D-4D30-88A7-F2C1387FAB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5C6C854-FD48-42BD-9DD2-726C8EFA4C8A}"/>
              </a:ext>
            </a:extLst>
          </p:cNvPr>
          <p:cNvSpPr>
            <a:spLocks noGrp="1"/>
          </p:cNvSpPr>
          <p:nvPr>
            <p:ph type="dt" sz="half" idx="10"/>
          </p:nvPr>
        </p:nvSpPr>
        <p:spPr/>
        <p:txBody>
          <a:bodyPr/>
          <a:lstStyle/>
          <a:p>
            <a:fld id="{388D180E-9184-4578-AECA-57D423ADC3B1}" type="datetimeFigureOut">
              <a:rPr lang="nl-NL" smtClean="0"/>
              <a:t>13-09-2022</a:t>
            </a:fld>
            <a:endParaRPr lang="nl-NL"/>
          </a:p>
        </p:txBody>
      </p:sp>
      <p:sp>
        <p:nvSpPr>
          <p:cNvPr id="6" name="Tijdelijke aanduiding voor voettekst 5">
            <a:extLst>
              <a:ext uri="{FF2B5EF4-FFF2-40B4-BE49-F238E27FC236}">
                <a16:creationId xmlns:a16="http://schemas.microsoft.com/office/drawing/2014/main" id="{C267F21C-CB59-47B7-8E7A-88FF1508956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BF7A7C9-8371-4DDC-806E-A765E9A56693}"/>
              </a:ext>
            </a:extLst>
          </p:cNvPr>
          <p:cNvSpPr>
            <a:spLocks noGrp="1"/>
          </p:cNvSpPr>
          <p:nvPr>
            <p:ph type="sldNum" sz="quarter" idx="12"/>
          </p:nvPr>
        </p:nvSpPr>
        <p:spPr/>
        <p:txBody>
          <a:bodyPr/>
          <a:lstStyle/>
          <a:p>
            <a:fld id="{BA816366-B475-443E-90AA-45AF2E1BD3F2}" type="slidenum">
              <a:rPr lang="nl-NL" smtClean="0"/>
              <a:t>‹nr.›</a:t>
            </a:fld>
            <a:endParaRPr lang="nl-NL"/>
          </a:p>
        </p:txBody>
      </p:sp>
    </p:spTree>
    <p:extLst>
      <p:ext uri="{BB962C8B-B14F-4D97-AF65-F5344CB8AC3E}">
        <p14:creationId xmlns:p14="http://schemas.microsoft.com/office/powerpoint/2010/main" val="2037240241"/>
      </p:ext>
    </p:extLst>
  </p:cSld>
  <p:clrMapOvr>
    <a:masterClrMapping/>
  </p:clrMapOvr>
  <p:transition spd="slow" advTm="5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19D32F6-3C44-497F-B3B4-C8BE66DE93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9AEC017-6FEF-49E8-9D3A-50F9D8BE2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58D6023-EB4D-4E3C-93A4-2B60E05F63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8D180E-9184-4578-AECA-57D423ADC3B1}" type="datetimeFigureOut">
              <a:rPr lang="nl-NL" smtClean="0"/>
              <a:t>13-09-2022</a:t>
            </a:fld>
            <a:endParaRPr lang="nl-NL"/>
          </a:p>
        </p:txBody>
      </p:sp>
      <p:sp>
        <p:nvSpPr>
          <p:cNvPr id="5" name="Tijdelijke aanduiding voor voettekst 4">
            <a:extLst>
              <a:ext uri="{FF2B5EF4-FFF2-40B4-BE49-F238E27FC236}">
                <a16:creationId xmlns:a16="http://schemas.microsoft.com/office/drawing/2014/main" id="{0364C02F-1267-49C5-A600-AC2D0739E3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1033D2F-E8E0-45CF-AFF9-BBC6F5C666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16366-B475-443E-90AA-45AF2E1BD3F2}" type="slidenum">
              <a:rPr lang="nl-NL" smtClean="0"/>
              <a:t>‹nr.›</a:t>
            </a:fld>
            <a:endParaRPr lang="nl-NL"/>
          </a:p>
        </p:txBody>
      </p:sp>
    </p:spTree>
    <p:extLst>
      <p:ext uri="{BB962C8B-B14F-4D97-AF65-F5344CB8AC3E}">
        <p14:creationId xmlns:p14="http://schemas.microsoft.com/office/powerpoint/2010/main" val="292741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5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680793"/>
      </p:ext>
    </p:extLst>
  </p:cSld>
  <p:clrMapOvr>
    <a:masterClrMapping/>
  </p:clrMapOvr>
  <p:transition spd="slow" advTm="5000">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0B41E5-0DA3-4A50-BC58-AD26ECE85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vak 13">
            <a:extLst>
              <a:ext uri="{FF2B5EF4-FFF2-40B4-BE49-F238E27FC236}">
                <a16:creationId xmlns:a16="http://schemas.microsoft.com/office/drawing/2014/main" id="{055323A4-D3F7-458D-A525-42ADDFFD606B}"/>
              </a:ext>
            </a:extLst>
          </p:cNvPr>
          <p:cNvSpPr txBox="1"/>
          <p:nvPr/>
        </p:nvSpPr>
        <p:spPr>
          <a:xfrm>
            <a:off x="4957198" y="276784"/>
            <a:ext cx="6975344" cy="830997"/>
          </a:xfrm>
          <a:prstGeom prst="rect">
            <a:avLst/>
          </a:prstGeom>
          <a:noFill/>
        </p:spPr>
        <p:txBody>
          <a:bodyPr wrap="square">
            <a:spAutoFit/>
          </a:bodyPr>
          <a:lstStyle/>
          <a:p>
            <a:pPr algn="r"/>
            <a:r>
              <a:rPr lang="nl-NL" sz="2400" dirty="0">
                <a:solidFill>
                  <a:schemeClr val="bg1"/>
                </a:solidFill>
                <a:latin typeface="HelveticaRounded LT Bold" panose="02000503060000020004" pitchFamily="2" charset="0"/>
              </a:rPr>
              <a:t>Applications | Innovation</a:t>
            </a:r>
            <a:br>
              <a:rPr lang="nl-NL" sz="2400" dirty="0">
                <a:solidFill>
                  <a:schemeClr val="bg1"/>
                </a:solidFill>
                <a:latin typeface="HelveticaRounded LT Bold" panose="02000503060000020004" pitchFamily="2" charset="0"/>
              </a:rPr>
            </a:br>
            <a:endParaRPr lang="nl-NL" sz="2400" dirty="0">
              <a:solidFill>
                <a:schemeClr val="bg1"/>
              </a:solidFill>
              <a:latin typeface="HelveticaRounded LT Bold" panose="02000503060000020004" pitchFamily="2" charset="0"/>
            </a:endParaRPr>
          </a:p>
        </p:txBody>
      </p:sp>
      <p:sp>
        <p:nvSpPr>
          <p:cNvPr id="7" name="Tekstvak 13">
            <a:extLst>
              <a:ext uri="{FF2B5EF4-FFF2-40B4-BE49-F238E27FC236}">
                <a16:creationId xmlns:a16="http://schemas.microsoft.com/office/drawing/2014/main" id="{54EF470B-9192-430F-A611-525F820A4B9A}"/>
              </a:ext>
            </a:extLst>
          </p:cNvPr>
          <p:cNvSpPr txBox="1"/>
          <p:nvPr/>
        </p:nvSpPr>
        <p:spPr>
          <a:xfrm>
            <a:off x="542636" y="1310837"/>
            <a:ext cx="4823692" cy="1877437"/>
          </a:xfrm>
          <a:prstGeom prst="rect">
            <a:avLst/>
          </a:prstGeom>
          <a:noFill/>
        </p:spPr>
        <p:txBody>
          <a:bodyPr wrap="square">
            <a:spAutoFit/>
          </a:bodyPr>
          <a:lstStyle/>
          <a:p>
            <a:r>
              <a:rPr lang="nl-NL" sz="2800" dirty="0">
                <a:latin typeface="HelveticaRounded LT Bold" panose="02000503060000020004" pitchFamily="2" charset="0"/>
              </a:rPr>
              <a:t>Innovation: irrigation</a:t>
            </a:r>
            <a:br>
              <a:rPr lang="nl-NL" dirty="0">
                <a:latin typeface="HelveticaRounded LT Bold" panose="02000503060000020004" pitchFamily="2" charset="0"/>
              </a:rPr>
            </a:br>
            <a:endParaRPr lang="nl-NL" dirty="0">
              <a:latin typeface="HelveticaRounded LT Bold" panose="02000503060000020004" pitchFamily="2" charset="0"/>
            </a:endParaRPr>
          </a:p>
          <a:p>
            <a:r>
              <a:rPr lang="nl-NL" sz="1400" dirty="0"/>
              <a:t>Hydrorock® holds water. This also makes it suitable for irrigation purposes. In collaboration with the University of Wageningen irrigation options have been developed in Dubai. Results where very positive regarding to efficient water use in date and fig production in the desert. </a:t>
            </a:r>
          </a:p>
        </p:txBody>
      </p:sp>
    </p:spTree>
    <p:extLst>
      <p:ext uri="{BB962C8B-B14F-4D97-AF65-F5344CB8AC3E}">
        <p14:creationId xmlns:p14="http://schemas.microsoft.com/office/powerpoint/2010/main" val="3504660103"/>
      </p:ext>
    </p:extLst>
  </p:cSld>
  <p:clrMapOvr>
    <a:masterClrMapping/>
  </p:clrMapOvr>
  <p:transition spd="slow" advTm="5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08A06D-4E38-415B-B333-C28834A59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Afbeelding 3">
            <a:extLst>
              <a:ext uri="{FF2B5EF4-FFF2-40B4-BE49-F238E27FC236}">
                <a16:creationId xmlns:a16="http://schemas.microsoft.com/office/drawing/2014/main" id="{EA52C106-523C-4C59-A939-DD85DB22E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227" y="1455712"/>
            <a:ext cx="5581887" cy="3946573"/>
          </a:xfrm>
          <a:prstGeom prst="rect">
            <a:avLst/>
          </a:prstGeom>
        </p:spPr>
      </p:pic>
      <p:sp>
        <p:nvSpPr>
          <p:cNvPr id="10" name="Tekstvak 13">
            <a:extLst>
              <a:ext uri="{FF2B5EF4-FFF2-40B4-BE49-F238E27FC236}">
                <a16:creationId xmlns:a16="http://schemas.microsoft.com/office/drawing/2014/main" id="{5CB9C0DA-2BF2-4CD4-814F-293F9784C90D}"/>
              </a:ext>
            </a:extLst>
          </p:cNvPr>
          <p:cNvSpPr txBox="1"/>
          <p:nvPr/>
        </p:nvSpPr>
        <p:spPr>
          <a:xfrm>
            <a:off x="4692770" y="276784"/>
            <a:ext cx="7239772" cy="830997"/>
          </a:xfrm>
          <a:prstGeom prst="rect">
            <a:avLst/>
          </a:prstGeom>
          <a:noFill/>
        </p:spPr>
        <p:txBody>
          <a:bodyPr wrap="square">
            <a:spAutoFit/>
          </a:bodyPr>
          <a:lstStyle/>
          <a:p>
            <a:r>
              <a:rPr lang="nl-NL" sz="2400" dirty="0">
                <a:solidFill>
                  <a:schemeClr val="bg1"/>
                </a:solidFill>
                <a:latin typeface="HelveticaRounded LT Bold" panose="02000503060000020004" pitchFamily="2" charset="0"/>
              </a:rPr>
              <a:t>Hydrorock single module </a:t>
            </a:r>
            <a:r>
              <a:rPr lang="nl-NL" sz="2400" dirty="0" err="1">
                <a:solidFill>
                  <a:schemeClr val="bg1"/>
                </a:solidFill>
                <a:latin typeface="HelveticaRounded LT Bold" panose="02000503060000020004" pitchFamily="2" charset="0"/>
              </a:rPr>
              <a:t>principle</a:t>
            </a:r>
            <a:r>
              <a:rPr lang="nl-NL" sz="2400" dirty="0">
                <a:solidFill>
                  <a:schemeClr val="bg1"/>
                </a:solidFill>
                <a:latin typeface="HelveticaRounded LT Bold" panose="02000503060000020004" pitchFamily="2" charset="0"/>
              </a:rPr>
              <a:t> detail </a:t>
            </a:r>
            <a:br>
              <a:rPr lang="nl-NL" sz="2400" dirty="0">
                <a:solidFill>
                  <a:schemeClr val="bg1"/>
                </a:solidFill>
                <a:latin typeface="HelveticaRounded LT Bold" panose="02000503060000020004" pitchFamily="2" charset="0"/>
              </a:rPr>
            </a:br>
            <a:endParaRPr lang="nl-NL" sz="2400" dirty="0">
              <a:solidFill>
                <a:schemeClr val="bg1"/>
              </a:solidFill>
              <a:latin typeface="HelveticaRounded LT Bold" panose="02000503060000020004" pitchFamily="2" charset="0"/>
            </a:endParaRPr>
          </a:p>
        </p:txBody>
      </p:sp>
      <p:pic>
        <p:nvPicPr>
          <p:cNvPr id="3" name="Picture 2">
            <a:extLst>
              <a:ext uri="{FF2B5EF4-FFF2-40B4-BE49-F238E27FC236}">
                <a16:creationId xmlns:a16="http://schemas.microsoft.com/office/drawing/2014/main" id="{6EE7EED4-2426-40BF-9FC3-31C45F435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0341" y="1455713"/>
            <a:ext cx="2102689" cy="2803585"/>
          </a:xfrm>
          <a:prstGeom prst="rect">
            <a:avLst/>
          </a:prstGeom>
        </p:spPr>
      </p:pic>
      <p:pic>
        <p:nvPicPr>
          <p:cNvPr id="5" name="Picture 4">
            <a:extLst>
              <a:ext uri="{FF2B5EF4-FFF2-40B4-BE49-F238E27FC236}">
                <a16:creationId xmlns:a16="http://schemas.microsoft.com/office/drawing/2014/main" id="{2C997A4C-2C9C-4E33-BB84-FD2A2E1163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2758" y="1455712"/>
            <a:ext cx="2102689" cy="2803585"/>
          </a:xfrm>
          <a:prstGeom prst="rect">
            <a:avLst/>
          </a:prstGeom>
        </p:spPr>
      </p:pic>
    </p:spTree>
    <p:extLst>
      <p:ext uri="{BB962C8B-B14F-4D97-AF65-F5344CB8AC3E}">
        <p14:creationId xmlns:p14="http://schemas.microsoft.com/office/powerpoint/2010/main" val="4053826076"/>
      </p:ext>
    </p:extLst>
  </p:cSld>
  <p:clrMapOvr>
    <a:masterClrMapping/>
  </p:clrMapOvr>
  <p:transition spd="slow" advTm="5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08A06D-4E38-415B-B333-C28834A59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Afbeelding 2">
            <a:extLst>
              <a:ext uri="{FF2B5EF4-FFF2-40B4-BE49-F238E27FC236}">
                <a16:creationId xmlns:a16="http://schemas.microsoft.com/office/drawing/2014/main" id="{C60426D1-E83E-4B48-A498-F1B972384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408" y="1585111"/>
            <a:ext cx="5581887" cy="3945778"/>
          </a:xfrm>
          <a:prstGeom prst="rect">
            <a:avLst/>
          </a:prstGeom>
        </p:spPr>
      </p:pic>
      <p:sp>
        <p:nvSpPr>
          <p:cNvPr id="10" name="Tekstvak 13">
            <a:extLst>
              <a:ext uri="{FF2B5EF4-FFF2-40B4-BE49-F238E27FC236}">
                <a16:creationId xmlns:a16="http://schemas.microsoft.com/office/drawing/2014/main" id="{5CB9C0DA-2BF2-4CD4-814F-293F9784C90D}"/>
              </a:ext>
            </a:extLst>
          </p:cNvPr>
          <p:cNvSpPr txBox="1"/>
          <p:nvPr/>
        </p:nvSpPr>
        <p:spPr>
          <a:xfrm>
            <a:off x="4692770" y="276784"/>
            <a:ext cx="7239772" cy="461665"/>
          </a:xfrm>
          <a:prstGeom prst="rect">
            <a:avLst/>
          </a:prstGeom>
          <a:noFill/>
        </p:spPr>
        <p:txBody>
          <a:bodyPr wrap="square">
            <a:spAutoFit/>
          </a:bodyPr>
          <a:lstStyle/>
          <a:p>
            <a:r>
              <a:rPr lang="nl-NL" sz="2400" dirty="0">
                <a:solidFill>
                  <a:schemeClr val="bg1"/>
                </a:solidFill>
                <a:latin typeface="HelveticaRounded LT Bold" panose="02000503060000020004" pitchFamily="2" charset="0"/>
              </a:rPr>
              <a:t>Hydrorock multiple module </a:t>
            </a:r>
            <a:r>
              <a:rPr lang="nl-NL" sz="2400" dirty="0" err="1">
                <a:solidFill>
                  <a:schemeClr val="bg1"/>
                </a:solidFill>
                <a:latin typeface="HelveticaRounded LT Bold" panose="02000503060000020004" pitchFamily="2" charset="0"/>
              </a:rPr>
              <a:t>principle</a:t>
            </a:r>
            <a:r>
              <a:rPr lang="nl-NL" sz="2400" dirty="0">
                <a:solidFill>
                  <a:schemeClr val="bg1"/>
                </a:solidFill>
                <a:latin typeface="HelveticaRounded LT Bold" panose="02000503060000020004" pitchFamily="2" charset="0"/>
              </a:rPr>
              <a:t> details </a:t>
            </a:r>
          </a:p>
        </p:txBody>
      </p:sp>
      <p:pic>
        <p:nvPicPr>
          <p:cNvPr id="14" name="Picture 13">
            <a:extLst>
              <a:ext uri="{FF2B5EF4-FFF2-40B4-BE49-F238E27FC236}">
                <a16:creationId xmlns:a16="http://schemas.microsoft.com/office/drawing/2014/main" id="{538523F1-6132-4634-B85D-32B72EFE6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4534" y="1585110"/>
            <a:ext cx="2681044" cy="2010783"/>
          </a:xfrm>
          <a:prstGeom prst="rect">
            <a:avLst/>
          </a:prstGeom>
        </p:spPr>
      </p:pic>
      <p:pic>
        <p:nvPicPr>
          <p:cNvPr id="16" name="Picture 15">
            <a:extLst>
              <a:ext uri="{FF2B5EF4-FFF2-40B4-BE49-F238E27FC236}">
                <a16:creationId xmlns:a16="http://schemas.microsoft.com/office/drawing/2014/main" id="{952B1920-B8FF-4F5D-AAAF-BA5288FF1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6548" y="1585110"/>
            <a:ext cx="2681044" cy="2010783"/>
          </a:xfrm>
          <a:prstGeom prst="rect">
            <a:avLst/>
          </a:prstGeom>
        </p:spPr>
      </p:pic>
    </p:spTree>
    <p:extLst>
      <p:ext uri="{BB962C8B-B14F-4D97-AF65-F5344CB8AC3E}">
        <p14:creationId xmlns:p14="http://schemas.microsoft.com/office/powerpoint/2010/main" val="4276180909"/>
      </p:ext>
    </p:extLst>
  </p:cSld>
  <p:clrMapOvr>
    <a:masterClrMapping/>
  </p:clrMapOvr>
  <p:transition spd="slow" advTm="5000">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5AC1962-C084-4F7A-B858-DD3394E3C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65" y="1159780"/>
            <a:ext cx="4456464" cy="973820"/>
          </a:xfrm>
          <a:prstGeom prst="rect">
            <a:avLst/>
          </a:prstGeom>
        </p:spPr>
      </p:pic>
      <p:sp>
        <p:nvSpPr>
          <p:cNvPr id="6" name="Titel 1">
            <a:extLst>
              <a:ext uri="{FF2B5EF4-FFF2-40B4-BE49-F238E27FC236}">
                <a16:creationId xmlns:a16="http://schemas.microsoft.com/office/drawing/2014/main" id="{D3379AD1-09AC-4F83-983E-3A0808CDA434}"/>
              </a:ext>
            </a:extLst>
          </p:cNvPr>
          <p:cNvSpPr txBox="1">
            <a:spLocks/>
          </p:cNvSpPr>
          <p:nvPr/>
        </p:nvSpPr>
        <p:spPr>
          <a:xfrm>
            <a:off x="542635" y="1403913"/>
            <a:ext cx="4167910" cy="4030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2000" dirty="0">
                <a:solidFill>
                  <a:schemeClr val="bg1"/>
                </a:solidFill>
                <a:latin typeface="HelveticaRounded LT Std Bd" panose="020F0804030503020204" pitchFamily="34" charset="0"/>
              </a:rPr>
              <a:t>Case Hilversum Monnikenberg</a:t>
            </a:r>
          </a:p>
        </p:txBody>
      </p:sp>
      <p:sp>
        <p:nvSpPr>
          <p:cNvPr id="5" name="Tekstvak 13">
            <a:extLst>
              <a:ext uri="{FF2B5EF4-FFF2-40B4-BE49-F238E27FC236}">
                <a16:creationId xmlns:a16="http://schemas.microsoft.com/office/drawing/2014/main" id="{164B27DF-7E30-41E1-9FF8-F3A54C2AF038}"/>
              </a:ext>
            </a:extLst>
          </p:cNvPr>
          <p:cNvSpPr txBox="1"/>
          <p:nvPr/>
        </p:nvSpPr>
        <p:spPr>
          <a:xfrm>
            <a:off x="542636" y="1908658"/>
            <a:ext cx="4269510" cy="3108543"/>
          </a:xfrm>
          <a:prstGeom prst="rect">
            <a:avLst/>
          </a:prstGeom>
          <a:noFill/>
        </p:spPr>
        <p:txBody>
          <a:bodyPr wrap="square">
            <a:spAutoFit/>
          </a:bodyPr>
          <a:lstStyle/>
          <a:p>
            <a:r>
              <a:rPr lang="nl-NL" sz="2800" dirty="0" err="1">
                <a:latin typeface="HelveticaRounded LT Bold" panose="02000503060000020004" pitchFamily="2" charset="0"/>
              </a:rPr>
              <a:t>Disconnecting</a:t>
            </a:r>
            <a:r>
              <a:rPr lang="nl-NL" sz="2800" dirty="0">
                <a:latin typeface="HelveticaRounded LT Bold" panose="02000503060000020004" pitchFamily="2" charset="0"/>
              </a:rPr>
              <a:t> of </a:t>
            </a:r>
            <a:r>
              <a:rPr lang="nl-NL" sz="2800" dirty="0" err="1">
                <a:latin typeface="HelveticaRounded LT Bold" panose="02000503060000020004" pitchFamily="2" charset="0"/>
              </a:rPr>
              <a:t>rainwater</a:t>
            </a:r>
            <a:r>
              <a:rPr lang="nl-NL" sz="2800" dirty="0">
                <a:latin typeface="HelveticaRounded LT Bold" panose="02000503060000020004" pitchFamily="2" charset="0"/>
              </a:rPr>
              <a:t> drains </a:t>
            </a:r>
          </a:p>
          <a:p>
            <a:endParaRPr lang="nl-NL" sz="1400" dirty="0"/>
          </a:p>
          <a:p>
            <a:r>
              <a:rPr lang="en-US" sz="1400" dirty="0">
                <a:effectLst/>
                <a:latin typeface="Calibri" panose="020F0502020204030204" pitchFamily="34" charset="0"/>
                <a:ea typeface="Times New Roman" panose="02020603050405020304" pitchFamily="18" charset="0"/>
                <a:cs typeface="Calibri" panose="020F0502020204030204" pitchFamily="34" charset="0"/>
              </a:rPr>
              <a:t>The current water problems and drought are problems in both urban and rural areas. When there is a lot of precipitation the sewers become overcrowded with all its consequences. Many municipalities aim to infiltrate as much of the precious rainwater as possible into the soil in cases of drought and not to discharge it unnecessarily into the water purification system. For new buildings, the disconnection of rainwater is therefore already mandatory.</a:t>
            </a:r>
            <a:endParaRPr lang="nl-NL" sz="1400" dirty="0">
              <a:latin typeface="HelveticaRounded LT Bold" panose="02000503060000020004" pitchFamily="2" charset="0"/>
            </a:endParaRPr>
          </a:p>
        </p:txBody>
      </p:sp>
      <p:pic>
        <p:nvPicPr>
          <p:cNvPr id="11" name="Picture 10">
            <a:extLst>
              <a:ext uri="{FF2B5EF4-FFF2-40B4-BE49-F238E27FC236}">
                <a16:creationId xmlns:a16="http://schemas.microsoft.com/office/drawing/2014/main" id="{FBC4614A-A69D-45D5-8769-7326CD12A5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094" y="1445979"/>
            <a:ext cx="2974530" cy="3966041"/>
          </a:xfrm>
          <a:prstGeom prst="rect">
            <a:avLst/>
          </a:prstGeom>
        </p:spPr>
      </p:pic>
      <p:pic>
        <p:nvPicPr>
          <p:cNvPr id="17" name="Picture 16">
            <a:extLst>
              <a:ext uri="{FF2B5EF4-FFF2-40B4-BE49-F238E27FC236}">
                <a16:creationId xmlns:a16="http://schemas.microsoft.com/office/drawing/2014/main" id="{C387D15C-60AB-4696-AC4F-CE50D44FB0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4835" y="1445979"/>
            <a:ext cx="2974530" cy="3966040"/>
          </a:xfrm>
          <a:prstGeom prst="rect">
            <a:avLst/>
          </a:prstGeom>
        </p:spPr>
      </p:pic>
      <p:sp>
        <p:nvSpPr>
          <p:cNvPr id="7" name="Tekstvak 13">
            <a:extLst>
              <a:ext uri="{FF2B5EF4-FFF2-40B4-BE49-F238E27FC236}">
                <a16:creationId xmlns:a16="http://schemas.microsoft.com/office/drawing/2014/main" id="{B0292221-F17D-419E-93D9-D39034A80019}"/>
              </a:ext>
            </a:extLst>
          </p:cNvPr>
          <p:cNvSpPr txBox="1"/>
          <p:nvPr/>
        </p:nvSpPr>
        <p:spPr>
          <a:xfrm>
            <a:off x="4692770" y="276784"/>
            <a:ext cx="7239772" cy="830997"/>
          </a:xfrm>
          <a:prstGeom prst="rect">
            <a:avLst/>
          </a:prstGeom>
          <a:noFill/>
        </p:spPr>
        <p:txBody>
          <a:bodyPr wrap="square">
            <a:spAutoFit/>
          </a:bodyPr>
          <a:lstStyle/>
          <a:p>
            <a:pPr algn="r"/>
            <a:r>
              <a:rPr lang="nl-NL" sz="2400" dirty="0">
                <a:solidFill>
                  <a:schemeClr val="bg1"/>
                </a:solidFill>
                <a:latin typeface="HelveticaRounded LT Bold" panose="02000503060000020004" pitchFamily="2" charset="0"/>
              </a:rPr>
              <a:t>Project case</a:t>
            </a:r>
            <a:br>
              <a:rPr lang="nl-NL" sz="2400" dirty="0">
                <a:solidFill>
                  <a:schemeClr val="bg1"/>
                </a:solidFill>
                <a:latin typeface="HelveticaRounded LT Bold" panose="02000503060000020004" pitchFamily="2" charset="0"/>
              </a:rPr>
            </a:br>
            <a:endParaRPr lang="nl-NL" sz="2400" dirty="0">
              <a:solidFill>
                <a:schemeClr val="bg1"/>
              </a:solidFill>
              <a:latin typeface="HelveticaRounded LT Bold" panose="02000503060000020004" pitchFamily="2" charset="0"/>
            </a:endParaRPr>
          </a:p>
        </p:txBody>
      </p:sp>
    </p:spTree>
    <p:extLst>
      <p:ext uri="{BB962C8B-B14F-4D97-AF65-F5344CB8AC3E}">
        <p14:creationId xmlns:p14="http://schemas.microsoft.com/office/powerpoint/2010/main" val="2020687051"/>
      </p:ext>
    </p:extLst>
  </p:cSld>
  <p:clrMapOvr>
    <a:masterClrMapping/>
  </p:clrMapOvr>
  <p:transition spd="slow" advTm="5000">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D75A2B-3F68-449A-A968-5F55EF3FB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65" y="1159780"/>
            <a:ext cx="4547224" cy="973820"/>
          </a:xfrm>
          <a:prstGeom prst="rect">
            <a:avLst/>
          </a:prstGeom>
        </p:spPr>
      </p:pic>
      <p:sp>
        <p:nvSpPr>
          <p:cNvPr id="6" name="Titel 1">
            <a:extLst>
              <a:ext uri="{FF2B5EF4-FFF2-40B4-BE49-F238E27FC236}">
                <a16:creationId xmlns:a16="http://schemas.microsoft.com/office/drawing/2014/main" id="{D3379AD1-09AC-4F83-983E-3A0808CDA434}"/>
              </a:ext>
            </a:extLst>
          </p:cNvPr>
          <p:cNvSpPr txBox="1">
            <a:spLocks/>
          </p:cNvSpPr>
          <p:nvPr/>
        </p:nvSpPr>
        <p:spPr>
          <a:xfrm>
            <a:off x="542634" y="1403913"/>
            <a:ext cx="4269509" cy="4030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2000" dirty="0">
                <a:solidFill>
                  <a:schemeClr val="bg1"/>
                </a:solidFill>
                <a:latin typeface="HelveticaRounded LT Std Bd" panose="020F0804030503020204" pitchFamily="34" charset="0"/>
              </a:rPr>
              <a:t>Case Dordrecht, Park solution</a:t>
            </a:r>
          </a:p>
        </p:txBody>
      </p:sp>
      <p:sp>
        <p:nvSpPr>
          <p:cNvPr id="5" name="Tekstvak 13">
            <a:extLst>
              <a:ext uri="{FF2B5EF4-FFF2-40B4-BE49-F238E27FC236}">
                <a16:creationId xmlns:a16="http://schemas.microsoft.com/office/drawing/2014/main" id="{164B27DF-7E30-41E1-9FF8-F3A54C2AF038}"/>
              </a:ext>
            </a:extLst>
          </p:cNvPr>
          <p:cNvSpPr txBox="1"/>
          <p:nvPr/>
        </p:nvSpPr>
        <p:spPr>
          <a:xfrm>
            <a:off x="542636" y="1908658"/>
            <a:ext cx="4269510" cy="3323987"/>
          </a:xfrm>
          <a:prstGeom prst="rect">
            <a:avLst/>
          </a:prstGeom>
          <a:noFill/>
        </p:spPr>
        <p:txBody>
          <a:bodyPr wrap="square">
            <a:spAutoFit/>
          </a:bodyPr>
          <a:lstStyle/>
          <a:p>
            <a:r>
              <a:rPr lang="nl-NL" sz="2800" dirty="0">
                <a:latin typeface="HelveticaRounded LT Bold" panose="02000503060000020004" pitchFamily="2" charset="0"/>
              </a:rPr>
              <a:t>A </a:t>
            </a:r>
            <a:r>
              <a:rPr lang="nl-NL" sz="2800" dirty="0" err="1">
                <a:latin typeface="HelveticaRounded LT Bold" panose="02000503060000020004" pitchFamily="2" charset="0"/>
              </a:rPr>
              <a:t>simple</a:t>
            </a:r>
            <a:r>
              <a:rPr lang="nl-NL" sz="2800" dirty="0">
                <a:latin typeface="HelveticaRounded LT Bold" panose="02000503060000020004" pitchFamily="2" charset="0"/>
              </a:rPr>
              <a:t> solution </a:t>
            </a:r>
            <a:r>
              <a:rPr lang="nl-NL" sz="2800" dirty="0" err="1">
                <a:latin typeface="HelveticaRounded LT Bold" panose="02000503060000020004" pitchFamily="2" charset="0"/>
              </a:rPr>
              <a:t>for</a:t>
            </a:r>
            <a:r>
              <a:rPr lang="nl-NL" sz="2800" dirty="0">
                <a:latin typeface="HelveticaRounded LT Bold" panose="02000503060000020004" pitchFamily="2" charset="0"/>
              </a:rPr>
              <a:t> </a:t>
            </a:r>
            <a:r>
              <a:rPr lang="nl-NL" sz="2800" dirty="0" err="1">
                <a:latin typeface="HelveticaRounded LT Bold" panose="02000503060000020004" pitchFamily="2" charset="0"/>
              </a:rPr>
              <a:t>existing</a:t>
            </a:r>
            <a:r>
              <a:rPr lang="nl-NL" sz="2800" dirty="0">
                <a:latin typeface="HelveticaRounded LT Bold" panose="02000503060000020004" pitchFamily="2" charset="0"/>
              </a:rPr>
              <a:t> </a:t>
            </a:r>
            <a:r>
              <a:rPr lang="nl-NL" sz="2800" dirty="0" err="1">
                <a:latin typeface="HelveticaRounded LT Bold" panose="02000503060000020004" pitchFamily="2" charset="0"/>
              </a:rPr>
              <a:t>infrastructure</a:t>
            </a:r>
            <a:endParaRPr lang="nl-NL" sz="1400" dirty="0"/>
          </a:p>
          <a:p>
            <a:endParaRPr lang="en-US" sz="1400" dirty="0"/>
          </a:p>
          <a:p>
            <a:r>
              <a:rPr lang="en-US" sz="1400" dirty="0"/>
              <a:t>Water nuisance at car parks in Dordrecht. The capacity of the drainage system is insufficient during heavy rainfall and the car park is then flooded. With the installation of Hydrorock buffers, the excess water is now quickly absorbed. The infiltration blocks, which can buffer 95% of their volume in water, then gradually release the water into the ground. There will be no more puddles of water in the parking lot. The system can be used in existing situations, as the groundwork is limited compared to alternatives. </a:t>
            </a:r>
            <a:endParaRPr lang="nl-NL" sz="1400" dirty="0"/>
          </a:p>
        </p:txBody>
      </p:sp>
      <p:pic>
        <p:nvPicPr>
          <p:cNvPr id="3" name="Picture 2">
            <a:extLst>
              <a:ext uri="{FF2B5EF4-FFF2-40B4-BE49-F238E27FC236}">
                <a16:creationId xmlns:a16="http://schemas.microsoft.com/office/drawing/2014/main" id="{E8A3B968-A96E-4C3E-AAB4-B3827236F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45979"/>
            <a:ext cx="2243379" cy="3988229"/>
          </a:xfrm>
          <a:prstGeom prst="rect">
            <a:avLst/>
          </a:prstGeom>
        </p:spPr>
      </p:pic>
      <p:pic>
        <p:nvPicPr>
          <p:cNvPr id="7" name="Picture 6">
            <a:extLst>
              <a:ext uri="{FF2B5EF4-FFF2-40B4-BE49-F238E27FC236}">
                <a16:creationId xmlns:a16="http://schemas.microsoft.com/office/drawing/2014/main" id="{F771EE7D-318D-4449-AC82-4955B4DDE8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2873" y="1445979"/>
            <a:ext cx="2974532" cy="3966042"/>
          </a:xfrm>
          <a:prstGeom prst="rect">
            <a:avLst/>
          </a:prstGeom>
        </p:spPr>
      </p:pic>
      <p:sp>
        <p:nvSpPr>
          <p:cNvPr id="10" name="Tekstvak 13">
            <a:extLst>
              <a:ext uri="{FF2B5EF4-FFF2-40B4-BE49-F238E27FC236}">
                <a16:creationId xmlns:a16="http://schemas.microsoft.com/office/drawing/2014/main" id="{30FC374F-4D57-4D69-A970-AC568759E129}"/>
              </a:ext>
            </a:extLst>
          </p:cNvPr>
          <p:cNvSpPr txBox="1"/>
          <p:nvPr/>
        </p:nvSpPr>
        <p:spPr>
          <a:xfrm>
            <a:off x="4692770" y="276784"/>
            <a:ext cx="7239772" cy="830997"/>
          </a:xfrm>
          <a:prstGeom prst="rect">
            <a:avLst/>
          </a:prstGeom>
          <a:noFill/>
        </p:spPr>
        <p:txBody>
          <a:bodyPr wrap="square">
            <a:spAutoFit/>
          </a:bodyPr>
          <a:lstStyle/>
          <a:p>
            <a:pPr algn="r"/>
            <a:r>
              <a:rPr lang="nl-NL" sz="2400" dirty="0">
                <a:solidFill>
                  <a:schemeClr val="bg1"/>
                </a:solidFill>
                <a:latin typeface="HelveticaRounded LT Bold" panose="02000503060000020004" pitchFamily="2" charset="0"/>
              </a:rPr>
              <a:t>Project case</a:t>
            </a:r>
            <a:br>
              <a:rPr lang="nl-NL" sz="2400" dirty="0">
                <a:solidFill>
                  <a:schemeClr val="bg1"/>
                </a:solidFill>
                <a:latin typeface="HelveticaRounded LT Bold" panose="02000503060000020004" pitchFamily="2" charset="0"/>
              </a:rPr>
            </a:br>
            <a:endParaRPr lang="nl-NL" sz="2400" dirty="0">
              <a:solidFill>
                <a:schemeClr val="bg1"/>
              </a:solidFill>
              <a:latin typeface="HelveticaRounded LT Bold" panose="02000503060000020004" pitchFamily="2" charset="0"/>
            </a:endParaRPr>
          </a:p>
        </p:txBody>
      </p:sp>
    </p:spTree>
    <p:extLst>
      <p:ext uri="{BB962C8B-B14F-4D97-AF65-F5344CB8AC3E}">
        <p14:creationId xmlns:p14="http://schemas.microsoft.com/office/powerpoint/2010/main" val="3280973299"/>
      </p:ext>
    </p:extLst>
  </p:cSld>
  <p:clrMapOvr>
    <a:masterClrMapping/>
  </p:clrMapOvr>
  <p:transition spd="slow" advTm="5000">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926A3B4-A62A-401F-8EE6-D14481207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33" y="1130060"/>
            <a:ext cx="3648420" cy="1085773"/>
          </a:xfrm>
          <a:prstGeom prst="rect">
            <a:avLst/>
          </a:prstGeom>
        </p:spPr>
      </p:pic>
      <p:sp>
        <p:nvSpPr>
          <p:cNvPr id="6" name="Titel 1">
            <a:extLst>
              <a:ext uri="{FF2B5EF4-FFF2-40B4-BE49-F238E27FC236}">
                <a16:creationId xmlns:a16="http://schemas.microsoft.com/office/drawing/2014/main" id="{D3379AD1-09AC-4F83-983E-3A0808CDA434}"/>
              </a:ext>
            </a:extLst>
          </p:cNvPr>
          <p:cNvSpPr txBox="1">
            <a:spLocks/>
          </p:cNvSpPr>
          <p:nvPr/>
        </p:nvSpPr>
        <p:spPr>
          <a:xfrm>
            <a:off x="108528" y="1386028"/>
            <a:ext cx="4167910" cy="5279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1600" dirty="0">
                <a:solidFill>
                  <a:schemeClr val="bg1"/>
                </a:solidFill>
                <a:latin typeface="HelveticaRounded LT Std Bd" panose="020F0804030503020204" pitchFamily="34" charset="0"/>
              </a:rPr>
              <a:t>Case Schoolyard De Vlinder / </a:t>
            </a:r>
          </a:p>
          <a:p>
            <a:r>
              <a:rPr lang="nl-NL" sz="1600" dirty="0">
                <a:solidFill>
                  <a:schemeClr val="bg1"/>
                </a:solidFill>
                <a:latin typeface="HelveticaRounded LT Std Bd" panose="020F0804030503020204" pitchFamily="34" charset="0"/>
              </a:rPr>
              <a:t>De Violier, Schiedam</a:t>
            </a:r>
          </a:p>
        </p:txBody>
      </p:sp>
      <p:sp>
        <p:nvSpPr>
          <p:cNvPr id="5" name="Tekstvak 13">
            <a:extLst>
              <a:ext uri="{FF2B5EF4-FFF2-40B4-BE49-F238E27FC236}">
                <a16:creationId xmlns:a16="http://schemas.microsoft.com/office/drawing/2014/main" id="{164B27DF-7E30-41E1-9FF8-F3A54C2AF038}"/>
              </a:ext>
            </a:extLst>
          </p:cNvPr>
          <p:cNvSpPr txBox="1"/>
          <p:nvPr/>
        </p:nvSpPr>
        <p:spPr>
          <a:xfrm>
            <a:off x="542636" y="2088034"/>
            <a:ext cx="4269510" cy="3323987"/>
          </a:xfrm>
          <a:prstGeom prst="rect">
            <a:avLst/>
          </a:prstGeom>
          <a:noFill/>
        </p:spPr>
        <p:txBody>
          <a:bodyPr wrap="square">
            <a:spAutoFit/>
          </a:bodyPr>
          <a:lstStyle/>
          <a:p>
            <a:r>
              <a:rPr lang="en-US" sz="2800" b="1" dirty="0">
                <a:latin typeface="HelveticaRounded LT Std Bd" panose="020F0804030503020204" pitchFamily="34" charset="0"/>
              </a:rPr>
              <a:t>Increasing sustainability and reducing flooding</a:t>
            </a:r>
            <a:endParaRPr lang="nl-NL" sz="1400" dirty="0"/>
          </a:p>
          <a:p>
            <a:endParaRPr lang="en-US" sz="1400" dirty="0"/>
          </a:p>
          <a:p>
            <a:r>
              <a:rPr lang="en-US" sz="1400" dirty="0"/>
              <a:t>We no longer want water to cause flooded playgrounds and then disappear into the sewers. That is the worst way to deal with rainwater.</a:t>
            </a:r>
          </a:p>
          <a:p>
            <a:endParaRPr lang="en-US" sz="1400" dirty="0"/>
          </a:p>
          <a:p>
            <a:r>
              <a:rPr lang="en-US" sz="1400" dirty="0"/>
              <a:t>Hydrorock water storage tanks are placed under the playground to retain the water longer. The square and the roof of the school buildings will be disconnected from the sewers.</a:t>
            </a:r>
          </a:p>
        </p:txBody>
      </p:sp>
      <p:pic>
        <p:nvPicPr>
          <p:cNvPr id="8" name="Afbeelding 6">
            <a:extLst>
              <a:ext uri="{FF2B5EF4-FFF2-40B4-BE49-F238E27FC236}">
                <a16:creationId xmlns:a16="http://schemas.microsoft.com/office/drawing/2014/main" id="{0BC3B30A-DE93-43EA-9161-24E814864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674" y="1403280"/>
            <a:ext cx="3313640" cy="2485230"/>
          </a:xfrm>
          <a:prstGeom prst="rect">
            <a:avLst/>
          </a:prstGeom>
        </p:spPr>
      </p:pic>
      <p:pic>
        <p:nvPicPr>
          <p:cNvPr id="4" name="Picture 3">
            <a:extLst>
              <a:ext uri="{FF2B5EF4-FFF2-40B4-BE49-F238E27FC236}">
                <a16:creationId xmlns:a16="http://schemas.microsoft.com/office/drawing/2014/main" id="{4C5AE000-239E-4620-B29C-A13942F480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6813" y="1403280"/>
            <a:ext cx="3321078" cy="1495803"/>
          </a:xfrm>
          <a:prstGeom prst="rect">
            <a:avLst/>
          </a:prstGeom>
        </p:spPr>
      </p:pic>
      <p:pic>
        <p:nvPicPr>
          <p:cNvPr id="10" name="Picture 9">
            <a:extLst>
              <a:ext uri="{FF2B5EF4-FFF2-40B4-BE49-F238E27FC236}">
                <a16:creationId xmlns:a16="http://schemas.microsoft.com/office/drawing/2014/main" id="{CA7DDC10-F5CC-4C33-A618-9BCCCEA95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6813" y="3293008"/>
            <a:ext cx="3321078" cy="1495803"/>
          </a:xfrm>
          <a:prstGeom prst="rect">
            <a:avLst/>
          </a:prstGeom>
        </p:spPr>
      </p:pic>
      <p:sp>
        <p:nvSpPr>
          <p:cNvPr id="13" name="Tekstvak 13">
            <a:extLst>
              <a:ext uri="{FF2B5EF4-FFF2-40B4-BE49-F238E27FC236}">
                <a16:creationId xmlns:a16="http://schemas.microsoft.com/office/drawing/2014/main" id="{A22A38D9-D33E-4F7F-977F-C2E462892EE9}"/>
              </a:ext>
            </a:extLst>
          </p:cNvPr>
          <p:cNvSpPr txBox="1"/>
          <p:nvPr/>
        </p:nvSpPr>
        <p:spPr>
          <a:xfrm>
            <a:off x="4920672" y="3888510"/>
            <a:ext cx="3313641" cy="304800"/>
          </a:xfrm>
          <a:prstGeom prst="rect">
            <a:avLst/>
          </a:prstGeom>
          <a:noFill/>
        </p:spPr>
        <p:txBody>
          <a:bodyPr wrap="square">
            <a:spAutoFit/>
          </a:bodyPr>
          <a:lstStyle/>
          <a:p>
            <a:r>
              <a:rPr lang="nl-NL" sz="1400" dirty="0"/>
              <a:t>Old </a:t>
            </a:r>
            <a:r>
              <a:rPr lang="nl-NL" sz="1400" dirty="0" err="1"/>
              <a:t>situation</a:t>
            </a:r>
            <a:endParaRPr lang="nl-NL" sz="1400" dirty="0"/>
          </a:p>
        </p:txBody>
      </p:sp>
      <p:sp>
        <p:nvSpPr>
          <p:cNvPr id="14" name="Tekstvak 13">
            <a:extLst>
              <a:ext uri="{FF2B5EF4-FFF2-40B4-BE49-F238E27FC236}">
                <a16:creationId xmlns:a16="http://schemas.microsoft.com/office/drawing/2014/main" id="{A95FE3D4-9600-4A24-AB8A-2E0EEE9B8FB2}"/>
              </a:ext>
            </a:extLst>
          </p:cNvPr>
          <p:cNvSpPr txBox="1"/>
          <p:nvPr/>
        </p:nvSpPr>
        <p:spPr>
          <a:xfrm>
            <a:off x="8436813" y="2867446"/>
            <a:ext cx="3313641" cy="304800"/>
          </a:xfrm>
          <a:prstGeom prst="rect">
            <a:avLst/>
          </a:prstGeom>
          <a:noFill/>
        </p:spPr>
        <p:txBody>
          <a:bodyPr wrap="square">
            <a:spAutoFit/>
          </a:bodyPr>
          <a:lstStyle/>
          <a:p>
            <a:r>
              <a:rPr lang="nl-NL" sz="1400" dirty="0"/>
              <a:t>Installation Hydrorock</a:t>
            </a:r>
          </a:p>
        </p:txBody>
      </p:sp>
      <p:sp>
        <p:nvSpPr>
          <p:cNvPr id="15" name="Tekstvak 13">
            <a:extLst>
              <a:ext uri="{FF2B5EF4-FFF2-40B4-BE49-F238E27FC236}">
                <a16:creationId xmlns:a16="http://schemas.microsoft.com/office/drawing/2014/main" id="{5E755DD6-2A35-40A3-8026-C113311DA7AB}"/>
              </a:ext>
            </a:extLst>
          </p:cNvPr>
          <p:cNvSpPr txBox="1"/>
          <p:nvPr/>
        </p:nvSpPr>
        <p:spPr>
          <a:xfrm>
            <a:off x="8436812" y="4788811"/>
            <a:ext cx="3313641" cy="304800"/>
          </a:xfrm>
          <a:prstGeom prst="rect">
            <a:avLst/>
          </a:prstGeom>
          <a:noFill/>
        </p:spPr>
        <p:txBody>
          <a:bodyPr wrap="square">
            <a:spAutoFit/>
          </a:bodyPr>
          <a:lstStyle/>
          <a:p>
            <a:r>
              <a:rPr lang="nl-NL" sz="1400" dirty="0"/>
              <a:t>Ready </a:t>
            </a:r>
            <a:r>
              <a:rPr lang="nl-NL" sz="1400" dirty="0" err="1"/>
              <a:t>for</a:t>
            </a:r>
            <a:r>
              <a:rPr lang="nl-NL" sz="1400" dirty="0"/>
              <a:t> </a:t>
            </a:r>
            <a:r>
              <a:rPr lang="nl-NL" sz="1400" dirty="0" err="1"/>
              <a:t>pavement</a:t>
            </a:r>
            <a:endParaRPr lang="nl-NL" sz="1400" dirty="0"/>
          </a:p>
        </p:txBody>
      </p:sp>
      <p:sp>
        <p:nvSpPr>
          <p:cNvPr id="11" name="Tekstvak 13">
            <a:extLst>
              <a:ext uri="{FF2B5EF4-FFF2-40B4-BE49-F238E27FC236}">
                <a16:creationId xmlns:a16="http://schemas.microsoft.com/office/drawing/2014/main" id="{3D7430C9-63B1-4873-A539-9ACCFB079167}"/>
              </a:ext>
            </a:extLst>
          </p:cNvPr>
          <p:cNvSpPr txBox="1"/>
          <p:nvPr/>
        </p:nvSpPr>
        <p:spPr>
          <a:xfrm>
            <a:off x="4692770" y="276784"/>
            <a:ext cx="7239772" cy="830997"/>
          </a:xfrm>
          <a:prstGeom prst="rect">
            <a:avLst/>
          </a:prstGeom>
          <a:noFill/>
        </p:spPr>
        <p:txBody>
          <a:bodyPr wrap="square">
            <a:spAutoFit/>
          </a:bodyPr>
          <a:lstStyle/>
          <a:p>
            <a:pPr algn="r"/>
            <a:r>
              <a:rPr lang="nl-NL" sz="2400" dirty="0">
                <a:solidFill>
                  <a:schemeClr val="bg1"/>
                </a:solidFill>
                <a:latin typeface="HelveticaRounded LT Bold" panose="02000503060000020004" pitchFamily="2" charset="0"/>
              </a:rPr>
              <a:t>Project case</a:t>
            </a:r>
            <a:br>
              <a:rPr lang="nl-NL" sz="2400" dirty="0">
                <a:solidFill>
                  <a:schemeClr val="bg1"/>
                </a:solidFill>
                <a:latin typeface="HelveticaRounded LT Bold" panose="02000503060000020004" pitchFamily="2" charset="0"/>
              </a:rPr>
            </a:br>
            <a:endParaRPr lang="nl-NL" sz="2400" dirty="0">
              <a:solidFill>
                <a:schemeClr val="bg1"/>
              </a:solidFill>
              <a:latin typeface="HelveticaRounded LT Bold" panose="02000503060000020004" pitchFamily="2" charset="0"/>
            </a:endParaRPr>
          </a:p>
        </p:txBody>
      </p:sp>
    </p:spTree>
    <p:extLst>
      <p:ext uri="{BB962C8B-B14F-4D97-AF65-F5344CB8AC3E}">
        <p14:creationId xmlns:p14="http://schemas.microsoft.com/office/powerpoint/2010/main" val="1781845075"/>
      </p:ext>
    </p:extLst>
  </p:cSld>
  <p:clrMapOvr>
    <a:masterClrMapping/>
  </p:clrMapOvr>
  <p:transition spd="slow" advTm="5000">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Afbeelding 17"/>
          <p:cNvPicPr>
            <a:picLocks noChangeAspect="1"/>
          </p:cNvPicPr>
          <p:nvPr/>
        </p:nvPicPr>
        <p:blipFill>
          <a:blip r:embed="rId3"/>
          <a:stretch>
            <a:fillRect/>
          </a:stretch>
        </p:blipFill>
        <p:spPr>
          <a:xfrm>
            <a:off x="6254222" y="1247791"/>
            <a:ext cx="1704995" cy="1601314"/>
          </a:xfrm>
          <a:prstGeom prst="rect">
            <a:avLst/>
          </a:prstGeom>
        </p:spPr>
      </p:pic>
      <p:pic>
        <p:nvPicPr>
          <p:cNvPr id="5" name="Tijdelijke aanduiding voor inhoud 4"/>
          <p:cNvPicPr>
            <a:picLocks noGrp="1" noChangeAspect="1"/>
          </p:cNvPicPr>
          <p:nvPr>
            <p:ph idx="1"/>
          </p:nvPr>
        </p:nvPicPr>
        <p:blipFill>
          <a:blip r:embed="rId4"/>
          <a:stretch>
            <a:fillRect/>
          </a:stretch>
        </p:blipFill>
        <p:spPr>
          <a:xfrm>
            <a:off x="4192732" y="4919672"/>
            <a:ext cx="1714500" cy="1593273"/>
          </a:xfrm>
          <a:prstGeom prst="rect">
            <a:avLst/>
          </a:prstGeom>
        </p:spPr>
      </p:pic>
      <p:pic>
        <p:nvPicPr>
          <p:cNvPr id="4" name="Afbeelding 3"/>
          <p:cNvPicPr>
            <a:picLocks noChangeAspect="1"/>
          </p:cNvPicPr>
          <p:nvPr/>
        </p:nvPicPr>
        <p:blipFill>
          <a:blip r:embed="rId5"/>
          <a:stretch>
            <a:fillRect/>
          </a:stretch>
        </p:blipFill>
        <p:spPr>
          <a:xfrm>
            <a:off x="4231738" y="1176118"/>
            <a:ext cx="1584614" cy="1601932"/>
          </a:xfrm>
          <a:prstGeom prst="rect">
            <a:avLst/>
          </a:prstGeom>
        </p:spPr>
      </p:pic>
      <p:pic>
        <p:nvPicPr>
          <p:cNvPr id="7" name="Afbeelding 6"/>
          <p:cNvPicPr>
            <a:picLocks noChangeAspect="1"/>
          </p:cNvPicPr>
          <p:nvPr/>
        </p:nvPicPr>
        <p:blipFill>
          <a:blip r:embed="rId6"/>
          <a:stretch>
            <a:fillRect/>
          </a:stretch>
        </p:blipFill>
        <p:spPr>
          <a:xfrm>
            <a:off x="6084113" y="3079670"/>
            <a:ext cx="1731818" cy="1627909"/>
          </a:xfrm>
          <a:prstGeom prst="rect">
            <a:avLst/>
          </a:prstGeom>
        </p:spPr>
      </p:pic>
      <p:pic>
        <p:nvPicPr>
          <p:cNvPr id="9" name="Afbeelding 8"/>
          <p:cNvPicPr>
            <a:picLocks noChangeAspect="1"/>
          </p:cNvPicPr>
          <p:nvPr/>
        </p:nvPicPr>
        <p:blipFill>
          <a:blip r:embed="rId7"/>
          <a:stretch>
            <a:fillRect/>
          </a:stretch>
        </p:blipFill>
        <p:spPr>
          <a:xfrm>
            <a:off x="6273706" y="4919672"/>
            <a:ext cx="1575955" cy="1593273"/>
          </a:xfrm>
          <a:prstGeom prst="rect">
            <a:avLst/>
          </a:prstGeom>
        </p:spPr>
      </p:pic>
      <p:pic>
        <p:nvPicPr>
          <p:cNvPr id="17" name="Afbeelding 16"/>
          <p:cNvPicPr>
            <a:picLocks noChangeAspect="1"/>
          </p:cNvPicPr>
          <p:nvPr/>
        </p:nvPicPr>
        <p:blipFill>
          <a:blip r:embed="rId8"/>
          <a:stretch>
            <a:fillRect/>
          </a:stretch>
        </p:blipFill>
        <p:spPr>
          <a:xfrm>
            <a:off x="4192732" y="2996912"/>
            <a:ext cx="1697182" cy="1619250"/>
          </a:xfrm>
          <a:prstGeom prst="rect">
            <a:avLst/>
          </a:prstGeom>
        </p:spPr>
      </p:pic>
      <p:sp>
        <p:nvSpPr>
          <p:cNvPr id="2" name="Tekstvak 1"/>
          <p:cNvSpPr txBox="1"/>
          <p:nvPr/>
        </p:nvSpPr>
        <p:spPr>
          <a:xfrm>
            <a:off x="150259" y="1751818"/>
            <a:ext cx="3627854" cy="400110"/>
          </a:xfrm>
          <a:prstGeom prst="rect">
            <a:avLst/>
          </a:prstGeom>
          <a:noFill/>
        </p:spPr>
        <p:txBody>
          <a:bodyPr wrap="square" rtlCol="0">
            <a:spAutoFit/>
          </a:bodyPr>
          <a:lstStyle/>
          <a:p>
            <a:pPr algn="r"/>
            <a:r>
              <a:rPr lang="nl-NL" sz="2000" dirty="0">
                <a:solidFill>
                  <a:srgbClr val="194492"/>
                </a:solidFill>
                <a:latin typeface="HelveticaRounded LT Bold" panose="02000503060000020004" pitchFamily="2" charset="0"/>
              </a:rPr>
              <a:t>Life-long guarantee</a:t>
            </a:r>
          </a:p>
        </p:txBody>
      </p:sp>
      <p:sp>
        <p:nvSpPr>
          <p:cNvPr id="20" name="Tekstvak 19"/>
          <p:cNvSpPr txBox="1"/>
          <p:nvPr/>
        </p:nvSpPr>
        <p:spPr>
          <a:xfrm>
            <a:off x="-237668" y="3634980"/>
            <a:ext cx="4015781" cy="400110"/>
          </a:xfrm>
          <a:prstGeom prst="rect">
            <a:avLst/>
          </a:prstGeom>
          <a:noFill/>
        </p:spPr>
        <p:txBody>
          <a:bodyPr wrap="square" rtlCol="0">
            <a:spAutoFit/>
          </a:bodyPr>
          <a:lstStyle/>
          <a:p>
            <a:pPr algn="r"/>
            <a:r>
              <a:rPr lang="nl-NL" sz="2000" dirty="0">
                <a:solidFill>
                  <a:srgbClr val="194492"/>
                </a:solidFill>
                <a:latin typeface="HelveticaRounded LT Std Bd" panose="020F0804030503020204" pitchFamily="34" charset="0"/>
              </a:rPr>
              <a:t>No plumbing required</a:t>
            </a:r>
          </a:p>
        </p:txBody>
      </p:sp>
      <p:sp>
        <p:nvSpPr>
          <p:cNvPr id="21" name="Tekstvak 20"/>
          <p:cNvSpPr txBox="1"/>
          <p:nvPr/>
        </p:nvSpPr>
        <p:spPr>
          <a:xfrm>
            <a:off x="457355" y="5445489"/>
            <a:ext cx="3320758" cy="707886"/>
          </a:xfrm>
          <a:prstGeom prst="rect">
            <a:avLst/>
          </a:prstGeom>
          <a:noFill/>
        </p:spPr>
        <p:txBody>
          <a:bodyPr wrap="square" rtlCol="0">
            <a:spAutoFit/>
          </a:bodyPr>
          <a:lstStyle/>
          <a:p>
            <a:pPr algn="r"/>
            <a:r>
              <a:rPr lang="nl-NL" sz="2000" b="1" dirty="0">
                <a:solidFill>
                  <a:srgbClr val="194492"/>
                </a:solidFill>
                <a:latin typeface="HelveticaRounded LT Std Bd" panose="020F0804030503020204" pitchFamily="34" charset="0"/>
              </a:rPr>
              <a:t>100% environmentally friendly </a:t>
            </a:r>
          </a:p>
        </p:txBody>
      </p:sp>
      <p:sp>
        <p:nvSpPr>
          <p:cNvPr id="22" name="Tekstvak 21"/>
          <p:cNvSpPr txBox="1"/>
          <p:nvPr/>
        </p:nvSpPr>
        <p:spPr>
          <a:xfrm>
            <a:off x="8236852" y="1782595"/>
            <a:ext cx="3804889" cy="646331"/>
          </a:xfrm>
          <a:prstGeom prst="rect">
            <a:avLst/>
          </a:prstGeom>
          <a:noFill/>
        </p:spPr>
        <p:txBody>
          <a:bodyPr wrap="square" rtlCol="0">
            <a:spAutoFit/>
          </a:bodyPr>
          <a:lstStyle/>
          <a:p>
            <a:r>
              <a:rPr lang="nl-NL" sz="2000" dirty="0">
                <a:solidFill>
                  <a:srgbClr val="194492"/>
                </a:solidFill>
                <a:latin typeface="HelveticaRounded LT Std Bd" panose="020F0804030503020204" pitchFamily="34" charset="0"/>
              </a:rPr>
              <a:t>Heavy duty</a:t>
            </a:r>
          </a:p>
          <a:p>
            <a:r>
              <a:rPr lang="nl-NL" sz="1600" dirty="0">
                <a:solidFill>
                  <a:srgbClr val="194492"/>
                </a:solidFill>
              </a:rPr>
              <a:t>Max. 4.000 kg per m</a:t>
            </a:r>
            <a:r>
              <a:rPr lang="nl-NL" sz="1600" baseline="30000" dirty="0">
                <a:solidFill>
                  <a:srgbClr val="194492"/>
                </a:solidFill>
              </a:rPr>
              <a:t>2</a:t>
            </a:r>
          </a:p>
        </p:txBody>
      </p:sp>
      <p:sp>
        <p:nvSpPr>
          <p:cNvPr id="23" name="Tekstvak 22"/>
          <p:cNvSpPr txBox="1"/>
          <p:nvPr/>
        </p:nvSpPr>
        <p:spPr>
          <a:xfrm>
            <a:off x="8230550" y="3609813"/>
            <a:ext cx="4247777" cy="707886"/>
          </a:xfrm>
          <a:prstGeom prst="rect">
            <a:avLst/>
          </a:prstGeom>
          <a:noFill/>
        </p:spPr>
        <p:txBody>
          <a:bodyPr wrap="square" rtlCol="0">
            <a:spAutoFit/>
          </a:bodyPr>
          <a:lstStyle/>
          <a:p>
            <a:r>
              <a:rPr lang="nl-NL" sz="2000" dirty="0">
                <a:solidFill>
                  <a:srgbClr val="194492"/>
                </a:solidFill>
                <a:latin typeface="HelveticaRounded LT Bold" panose="02000503060000020004" pitchFamily="2" charset="0"/>
              </a:rPr>
              <a:t>Immediately </a:t>
            </a:r>
          </a:p>
          <a:p>
            <a:r>
              <a:rPr lang="nl-NL" sz="2000" dirty="0">
                <a:solidFill>
                  <a:srgbClr val="194492"/>
                </a:solidFill>
                <a:latin typeface="HelveticaRounded LT Bold" panose="02000503060000020004" pitchFamily="2" charset="0"/>
              </a:rPr>
              <a:t>ready for use</a:t>
            </a:r>
          </a:p>
        </p:txBody>
      </p:sp>
      <p:sp>
        <p:nvSpPr>
          <p:cNvPr id="24" name="Tekstvak 23"/>
          <p:cNvSpPr txBox="1"/>
          <p:nvPr/>
        </p:nvSpPr>
        <p:spPr>
          <a:xfrm>
            <a:off x="8230550" y="5516253"/>
            <a:ext cx="3219450" cy="400110"/>
          </a:xfrm>
          <a:prstGeom prst="rect">
            <a:avLst/>
          </a:prstGeom>
          <a:noFill/>
        </p:spPr>
        <p:txBody>
          <a:bodyPr wrap="square" rtlCol="0">
            <a:spAutoFit/>
          </a:bodyPr>
          <a:lstStyle/>
          <a:p>
            <a:r>
              <a:rPr lang="nl-NL" sz="2000" b="1" dirty="0">
                <a:solidFill>
                  <a:srgbClr val="194492"/>
                </a:solidFill>
                <a:latin typeface="HelveticaRounded LT Std Bd" panose="020F0804030503020204" pitchFamily="34" charset="0"/>
              </a:rPr>
              <a:t>100% Dutch</a:t>
            </a:r>
          </a:p>
        </p:txBody>
      </p:sp>
      <p:pic>
        <p:nvPicPr>
          <p:cNvPr id="19" name="Afbeelding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77239" y="1492677"/>
            <a:ext cx="1575092" cy="255378"/>
          </a:xfrm>
          <a:prstGeom prst="rect">
            <a:avLst/>
          </a:prstGeom>
        </p:spPr>
      </p:pic>
      <p:sp>
        <p:nvSpPr>
          <p:cNvPr id="15" name="Tekstvak 13">
            <a:extLst>
              <a:ext uri="{FF2B5EF4-FFF2-40B4-BE49-F238E27FC236}">
                <a16:creationId xmlns:a16="http://schemas.microsoft.com/office/drawing/2014/main" id="{12F1197C-268F-455B-917A-45574BAF64FD}"/>
              </a:ext>
            </a:extLst>
          </p:cNvPr>
          <p:cNvSpPr txBox="1"/>
          <p:nvPr/>
        </p:nvSpPr>
        <p:spPr>
          <a:xfrm>
            <a:off x="4692770" y="276784"/>
            <a:ext cx="7239772" cy="461665"/>
          </a:xfrm>
          <a:prstGeom prst="rect">
            <a:avLst/>
          </a:prstGeom>
          <a:noFill/>
        </p:spPr>
        <p:txBody>
          <a:bodyPr wrap="square">
            <a:spAutoFit/>
          </a:bodyPr>
          <a:lstStyle/>
          <a:p>
            <a:pPr algn="r"/>
            <a:r>
              <a:rPr lang="nl-NL" sz="2400" dirty="0">
                <a:solidFill>
                  <a:schemeClr val="bg1"/>
                </a:solidFill>
                <a:latin typeface="HelveticaRounded LT Bold" panose="02000503060000020004" pitchFamily="2" charset="0"/>
              </a:rPr>
              <a:t>Summary</a:t>
            </a:r>
          </a:p>
        </p:txBody>
      </p:sp>
    </p:spTree>
    <p:extLst>
      <p:ext uri="{BB962C8B-B14F-4D97-AF65-F5344CB8AC3E}">
        <p14:creationId xmlns:p14="http://schemas.microsoft.com/office/powerpoint/2010/main" val="4245654022"/>
      </p:ext>
    </p:extLst>
  </p:cSld>
  <p:clrMapOvr>
    <a:masterClrMapping/>
  </p:clrMapOvr>
  <p:transition spd="slow" advTm="5000">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43BE2D-B2E7-4450-AC92-4639C76AC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54" y="4236440"/>
            <a:ext cx="4177518" cy="759930"/>
          </a:xfrm>
          <a:prstGeom prst="rect">
            <a:avLst/>
          </a:prstGeom>
        </p:spPr>
      </p:pic>
      <p:sp>
        <p:nvSpPr>
          <p:cNvPr id="7" name="Tijdelijke aanduiding voor inhoud 2">
            <a:extLst>
              <a:ext uri="{FF2B5EF4-FFF2-40B4-BE49-F238E27FC236}">
                <a16:creationId xmlns:a16="http://schemas.microsoft.com/office/drawing/2014/main" id="{9AE5A539-B96C-4963-9081-2EF5AA6DF3B2}"/>
              </a:ext>
            </a:extLst>
          </p:cNvPr>
          <p:cNvSpPr txBox="1">
            <a:spLocks/>
          </p:cNvSpPr>
          <p:nvPr/>
        </p:nvSpPr>
        <p:spPr>
          <a:xfrm>
            <a:off x="958089" y="1614110"/>
            <a:ext cx="9950056" cy="24314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a:solidFill>
                  <a:srgbClr val="194492"/>
                </a:solidFill>
                <a:latin typeface="HelveticaRounded LT Bold" panose="02000503060000020004" pitchFamily="2" charset="0"/>
              </a:rPr>
              <a:t>How many Hydrorock-blocks do I need?</a:t>
            </a:r>
          </a:p>
          <a:p>
            <a:pPr marL="0" indent="0">
              <a:buNone/>
            </a:pPr>
            <a:r>
              <a:rPr lang="nl-NL" sz="2000" dirty="0">
                <a:solidFill>
                  <a:srgbClr val="194492"/>
                </a:solidFill>
                <a:latin typeface="HelveticaRounded LT Bold" panose="02000503060000020004" pitchFamily="2" charset="0"/>
              </a:rPr>
              <a:t>Why is the use of Hydrorock dependant on soil type?</a:t>
            </a:r>
          </a:p>
          <a:p>
            <a:pPr marL="0" indent="0">
              <a:buNone/>
            </a:pPr>
            <a:r>
              <a:rPr lang="nl-NL" sz="2000" dirty="0">
                <a:solidFill>
                  <a:srgbClr val="194492"/>
                </a:solidFill>
                <a:latin typeface="HelveticaRounded LT Bold" panose="02000503060000020004" pitchFamily="2" charset="0"/>
              </a:rPr>
              <a:t>What load can Hydrorock handle?</a:t>
            </a:r>
          </a:p>
          <a:p>
            <a:pPr marL="0" indent="0">
              <a:buNone/>
            </a:pPr>
            <a:r>
              <a:rPr lang="nl-NL" sz="2000" dirty="0">
                <a:solidFill>
                  <a:srgbClr val="194492"/>
                </a:solidFill>
                <a:latin typeface="HelveticaRounded LT Bold" panose="02000503060000020004" pitchFamily="2" charset="0"/>
              </a:rPr>
              <a:t>Can Hydrorock be used with a high groundwater level?</a:t>
            </a:r>
          </a:p>
          <a:p>
            <a:pPr marL="0" indent="0">
              <a:buNone/>
            </a:pPr>
            <a:r>
              <a:rPr lang="nl-NL" sz="2000" dirty="0">
                <a:solidFill>
                  <a:srgbClr val="194492"/>
                </a:solidFill>
                <a:latin typeface="HelveticaRounded LT Bold" panose="02000503060000020004" pitchFamily="2" charset="0"/>
              </a:rPr>
              <a:t>What is the absorption capacity over time?</a:t>
            </a:r>
          </a:p>
          <a:p>
            <a:pPr marL="0" indent="0">
              <a:buNone/>
            </a:pPr>
            <a:r>
              <a:rPr lang="nl-NL" sz="2000" dirty="0">
                <a:solidFill>
                  <a:srgbClr val="194492"/>
                </a:solidFill>
                <a:latin typeface="HelveticaRounded LT Bold" panose="02000503060000020004" pitchFamily="2" charset="0"/>
              </a:rPr>
              <a:t>Is maintenance required?</a:t>
            </a:r>
          </a:p>
          <a:p>
            <a:pPr marL="0" indent="0">
              <a:buNone/>
            </a:pPr>
            <a:endParaRPr lang="nl-NL" sz="2000" dirty="0">
              <a:solidFill>
                <a:srgbClr val="194492"/>
              </a:solidFill>
              <a:latin typeface="HelveticaRounded LT Bold" panose="02000503060000020004" pitchFamily="2" charset="0"/>
            </a:endParaRPr>
          </a:p>
          <a:p>
            <a:pPr marL="0" indent="0">
              <a:buNone/>
            </a:pPr>
            <a:r>
              <a:rPr lang="nl-NL" sz="2000" dirty="0">
                <a:solidFill>
                  <a:schemeClr val="bg1"/>
                </a:solidFill>
                <a:latin typeface="HelveticaRounded LT Bold" panose="02000503060000020004" pitchFamily="2" charset="0"/>
              </a:rPr>
              <a:t>Do you have any questions?</a:t>
            </a:r>
            <a:endParaRPr lang="nl-NL" sz="3200" dirty="0">
              <a:solidFill>
                <a:schemeClr val="bg1"/>
              </a:solidFill>
              <a:latin typeface="HelveticaRounded LT Bold" panose="02000503060000020004" pitchFamily="2" charset="0"/>
            </a:endParaRPr>
          </a:p>
        </p:txBody>
      </p:sp>
      <p:pic>
        <p:nvPicPr>
          <p:cNvPr id="8" name="Picture 7">
            <a:extLst>
              <a:ext uri="{FF2B5EF4-FFF2-40B4-BE49-F238E27FC236}">
                <a16:creationId xmlns:a16="http://schemas.microsoft.com/office/drawing/2014/main" id="{7F1DB727-8FB6-4D35-A5A5-F1ACD0DB5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86" y="1686949"/>
            <a:ext cx="280946" cy="215547"/>
          </a:xfrm>
          <a:prstGeom prst="rect">
            <a:avLst/>
          </a:prstGeom>
        </p:spPr>
      </p:pic>
      <p:pic>
        <p:nvPicPr>
          <p:cNvPr id="9" name="Picture 8">
            <a:extLst>
              <a:ext uri="{FF2B5EF4-FFF2-40B4-BE49-F238E27FC236}">
                <a16:creationId xmlns:a16="http://schemas.microsoft.com/office/drawing/2014/main" id="{005B980E-F637-4D6F-9F7D-1E7B64F5F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938" y="2072809"/>
            <a:ext cx="280946" cy="215547"/>
          </a:xfrm>
          <a:prstGeom prst="rect">
            <a:avLst/>
          </a:prstGeom>
        </p:spPr>
      </p:pic>
      <p:pic>
        <p:nvPicPr>
          <p:cNvPr id="10" name="Picture 9">
            <a:extLst>
              <a:ext uri="{FF2B5EF4-FFF2-40B4-BE49-F238E27FC236}">
                <a16:creationId xmlns:a16="http://schemas.microsoft.com/office/drawing/2014/main" id="{FC8BF060-1501-4B6A-8766-12B4531FB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423" y="2487855"/>
            <a:ext cx="280946" cy="215547"/>
          </a:xfrm>
          <a:prstGeom prst="rect">
            <a:avLst/>
          </a:prstGeom>
        </p:spPr>
      </p:pic>
      <p:pic>
        <p:nvPicPr>
          <p:cNvPr id="11" name="Picture 10">
            <a:extLst>
              <a:ext uri="{FF2B5EF4-FFF2-40B4-BE49-F238E27FC236}">
                <a16:creationId xmlns:a16="http://schemas.microsoft.com/office/drawing/2014/main" id="{7D9D515D-488D-4E64-9045-C76F6F5E2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80" y="2893174"/>
            <a:ext cx="280946" cy="215547"/>
          </a:xfrm>
          <a:prstGeom prst="rect">
            <a:avLst/>
          </a:prstGeom>
        </p:spPr>
      </p:pic>
      <p:pic>
        <p:nvPicPr>
          <p:cNvPr id="12" name="Picture 11">
            <a:extLst>
              <a:ext uri="{FF2B5EF4-FFF2-40B4-BE49-F238E27FC236}">
                <a16:creationId xmlns:a16="http://schemas.microsoft.com/office/drawing/2014/main" id="{3DD5F3AF-6108-4136-A231-A08FB6E52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940" y="3288771"/>
            <a:ext cx="280946" cy="215547"/>
          </a:xfrm>
          <a:prstGeom prst="rect">
            <a:avLst/>
          </a:prstGeom>
        </p:spPr>
      </p:pic>
      <p:pic>
        <p:nvPicPr>
          <p:cNvPr id="13" name="Picture 12">
            <a:extLst>
              <a:ext uri="{FF2B5EF4-FFF2-40B4-BE49-F238E27FC236}">
                <a16:creationId xmlns:a16="http://schemas.microsoft.com/office/drawing/2014/main" id="{B6D6E31F-C482-4BC1-833F-089F914D5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692" y="3674631"/>
            <a:ext cx="280946" cy="215547"/>
          </a:xfrm>
          <a:prstGeom prst="rect">
            <a:avLst/>
          </a:prstGeom>
        </p:spPr>
      </p:pic>
      <p:sp>
        <p:nvSpPr>
          <p:cNvPr id="14" name="Tekstvak 13">
            <a:extLst>
              <a:ext uri="{FF2B5EF4-FFF2-40B4-BE49-F238E27FC236}">
                <a16:creationId xmlns:a16="http://schemas.microsoft.com/office/drawing/2014/main" id="{540D3105-911B-488B-9970-1CE1C60ED312}"/>
              </a:ext>
            </a:extLst>
          </p:cNvPr>
          <p:cNvSpPr txBox="1"/>
          <p:nvPr/>
        </p:nvSpPr>
        <p:spPr>
          <a:xfrm>
            <a:off x="4692770" y="276784"/>
            <a:ext cx="7239772" cy="830997"/>
          </a:xfrm>
          <a:prstGeom prst="rect">
            <a:avLst/>
          </a:prstGeom>
          <a:noFill/>
        </p:spPr>
        <p:txBody>
          <a:bodyPr wrap="square">
            <a:spAutoFit/>
          </a:bodyPr>
          <a:lstStyle/>
          <a:p>
            <a:pPr algn="r"/>
            <a:r>
              <a:rPr lang="nl-NL" sz="2400" dirty="0">
                <a:solidFill>
                  <a:schemeClr val="bg1"/>
                </a:solidFill>
                <a:latin typeface="HelveticaRounded LT Bold" panose="02000503060000020004" pitchFamily="2" charset="0"/>
              </a:rPr>
              <a:t>Questions &amp; Answers</a:t>
            </a:r>
            <a:br>
              <a:rPr lang="nl-NL" sz="2400" dirty="0">
                <a:solidFill>
                  <a:schemeClr val="bg1"/>
                </a:solidFill>
                <a:latin typeface="HelveticaRounded LT Bold" panose="02000503060000020004" pitchFamily="2" charset="0"/>
              </a:rPr>
            </a:br>
            <a:endParaRPr lang="nl-NL" sz="2400" dirty="0">
              <a:solidFill>
                <a:schemeClr val="bg1"/>
              </a:solidFill>
              <a:latin typeface="HelveticaRounded LT Bold" panose="02000503060000020004" pitchFamily="2" charset="0"/>
            </a:endParaRPr>
          </a:p>
        </p:txBody>
      </p:sp>
    </p:spTree>
    <p:extLst>
      <p:ext uri="{BB962C8B-B14F-4D97-AF65-F5344CB8AC3E}">
        <p14:creationId xmlns:p14="http://schemas.microsoft.com/office/powerpoint/2010/main" val="3650175473"/>
      </p:ext>
    </p:extLst>
  </p:cSld>
  <p:clrMapOvr>
    <a:masterClrMapping/>
  </p:clrMapOvr>
  <p:transition spd="slow" advTm="5000">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539666"/>
      </p:ext>
    </p:extLst>
  </p:cSld>
  <p:clrMapOvr>
    <a:masterClrMapping/>
  </p:clrMapOvr>
  <p:transition spd="slow" advTm="5000">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F9807-7E39-4CC7-A9C5-20560478C6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25AD4CB-452B-43F4-B827-55A8E15C17BF}"/>
              </a:ext>
            </a:extLst>
          </p:cNvPr>
          <p:cNvSpPr txBox="1"/>
          <p:nvPr/>
        </p:nvSpPr>
        <p:spPr>
          <a:xfrm>
            <a:off x="597968" y="1604838"/>
            <a:ext cx="4319082" cy="892552"/>
          </a:xfrm>
          <a:prstGeom prst="rect">
            <a:avLst/>
          </a:prstGeom>
          <a:noFill/>
        </p:spPr>
        <p:txBody>
          <a:bodyPr wrap="square" rtlCol="0">
            <a:spAutoFit/>
          </a:bodyPr>
          <a:lstStyle/>
          <a:p>
            <a:pPr algn="r"/>
            <a:r>
              <a:rPr lang="en-US" sz="2600" dirty="0">
                <a:latin typeface="HelveticaRounded LT Bold" panose="02000503060000020004" pitchFamily="2" charset="0"/>
              </a:rPr>
              <a:t>Enormous capacity </a:t>
            </a:r>
          </a:p>
          <a:p>
            <a:pPr algn="r"/>
            <a:r>
              <a:rPr lang="en-US" sz="2600" dirty="0">
                <a:latin typeface="HelveticaRounded LT Bold" panose="02000503060000020004" pitchFamily="2" charset="0"/>
              </a:rPr>
              <a:t>to absorb water</a:t>
            </a:r>
            <a:endParaRPr lang="nl-NL" sz="2600" dirty="0">
              <a:latin typeface="HelveticaRounded LT Bold" panose="02000503060000020004" pitchFamily="2" charset="0"/>
            </a:endParaRPr>
          </a:p>
        </p:txBody>
      </p:sp>
      <p:sp>
        <p:nvSpPr>
          <p:cNvPr id="8" name="TextBox 7">
            <a:extLst>
              <a:ext uri="{FF2B5EF4-FFF2-40B4-BE49-F238E27FC236}">
                <a16:creationId xmlns:a16="http://schemas.microsoft.com/office/drawing/2014/main" id="{D1733401-8B95-4744-A075-1F5D187EF40E}"/>
              </a:ext>
            </a:extLst>
          </p:cNvPr>
          <p:cNvSpPr txBox="1"/>
          <p:nvPr/>
        </p:nvSpPr>
        <p:spPr>
          <a:xfrm>
            <a:off x="1673157" y="994049"/>
            <a:ext cx="3252282" cy="492443"/>
          </a:xfrm>
          <a:prstGeom prst="rect">
            <a:avLst/>
          </a:prstGeom>
          <a:noFill/>
        </p:spPr>
        <p:txBody>
          <a:bodyPr wrap="square" rtlCol="0">
            <a:spAutoFit/>
          </a:bodyPr>
          <a:lstStyle/>
          <a:p>
            <a:pPr algn="r"/>
            <a:r>
              <a:rPr lang="nl-NL" sz="2600" dirty="0">
                <a:latin typeface="HelveticaRounded LT Bold" panose="02000503060000020004" pitchFamily="2" charset="0"/>
              </a:rPr>
              <a:t>Basalt rock</a:t>
            </a:r>
          </a:p>
        </p:txBody>
      </p:sp>
      <p:sp>
        <p:nvSpPr>
          <p:cNvPr id="9" name="TextBox 8">
            <a:extLst>
              <a:ext uri="{FF2B5EF4-FFF2-40B4-BE49-F238E27FC236}">
                <a16:creationId xmlns:a16="http://schemas.microsoft.com/office/drawing/2014/main" id="{A3F87CE4-6D76-4789-B0C4-F5411049B627}"/>
              </a:ext>
            </a:extLst>
          </p:cNvPr>
          <p:cNvSpPr txBox="1"/>
          <p:nvPr/>
        </p:nvSpPr>
        <p:spPr>
          <a:xfrm>
            <a:off x="1036221" y="2861886"/>
            <a:ext cx="4319082" cy="492443"/>
          </a:xfrm>
          <a:prstGeom prst="rect">
            <a:avLst/>
          </a:prstGeom>
          <a:noFill/>
        </p:spPr>
        <p:txBody>
          <a:bodyPr wrap="square" rtlCol="0">
            <a:spAutoFit/>
          </a:bodyPr>
          <a:lstStyle/>
          <a:p>
            <a:r>
              <a:rPr lang="nl-NL" sz="2600" dirty="0">
                <a:latin typeface="HelveticaRounded LT Bold" panose="02000503060000020004" pitchFamily="2" charset="0"/>
              </a:rPr>
              <a:t>Extremely light weight</a:t>
            </a:r>
          </a:p>
        </p:txBody>
      </p:sp>
      <p:sp>
        <p:nvSpPr>
          <p:cNvPr id="10" name="TextBox 9">
            <a:extLst>
              <a:ext uri="{FF2B5EF4-FFF2-40B4-BE49-F238E27FC236}">
                <a16:creationId xmlns:a16="http://schemas.microsoft.com/office/drawing/2014/main" id="{09AB10C4-4CC9-4E97-9645-2E9C05697D2C}"/>
              </a:ext>
            </a:extLst>
          </p:cNvPr>
          <p:cNvSpPr txBox="1"/>
          <p:nvPr/>
        </p:nvSpPr>
        <p:spPr>
          <a:xfrm>
            <a:off x="476654" y="4984621"/>
            <a:ext cx="4319082" cy="492443"/>
          </a:xfrm>
          <a:prstGeom prst="rect">
            <a:avLst/>
          </a:prstGeom>
          <a:noFill/>
        </p:spPr>
        <p:txBody>
          <a:bodyPr wrap="square" rtlCol="0">
            <a:spAutoFit/>
          </a:bodyPr>
          <a:lstStyle/>
          <a:p>
            <a:pPr algn="r"/>
            <a:r>
              <a:rPr lang="nl-NL" sz="2600" dirty="0">
                <a:latin typeface="HelveticaRounded LT Bold" panose="02000503060000020004" pitchFamily="2" charset="0"/>
              </a:rPr>
              <a:t>Incredibly strong</a:t>
            </a:r>
          </a:p>
        </p:txBody>
      </p:sp>
      <p:sp>
        <p:nvSpPr>
          <p:cNvPr id="11" name="TextBox 10">
            <a:extLst>
              <a:ext uri="{FF2B5EF4-FFF2-40B4-BE49-F238E27FC236}">
                <a16:creationId xmlns:a16="http://schemas.microsoft.com/office/drawing/2014/main" id="{D1BD3851-CCB0-426E-AD69-C09CEB6B75C5}"/>
              </a:ext>
            </a:extLst>
          </p:cNvPr>
          <p:cNvSpPr txBox="1"/>
          <p:nvPr/>
        </p:nvSpPr>
        <p:spPr>
          <a:xfrm>
            <a:off x="7616757" y="1089098"/>
            <a:ext cx="4319082" cy="892552"/>
          </a:xfrm>
          <a:prstGeom prst="rect">
            <a:avLst/>
          </a:prstGeom>
          <a:noFill/>
        </p:spPr>
        <p:txBody>
          <a:bodyPr wrap="square" rtlCol="0">
            <a:spAutoFit/>
          </a:bodyPr>
          <a:lstStyle/>
          <a:p>
            <a:r>
              <a:rPr lang="nl-NL" sz="2600" dirty="0">
                <a:latin typeface="HelveticaRounded LT Bold" panose="02000503060000020004" pitchFamily="2" charset="0"/>
              </a:rPr>
              <a:t>Protective </a:t>
            </a:r>
          </a:p>
          <a:p>
            <a:r>
              <a:rPr lang="nl-NL" sz="2600" dirty="0">
                <a:latin typeface="HelveticaRounded LT Bold" panose="02000503060000020004" pitchFamily="2" charset="0"/>
              </a:rPr>
              <a:t>geotextile membrane</a:t>
            </a:r>
          </a:p>
        </p:txBody>
      </p:sp>
      <p:sp>
        <p:nvSpPr>
          <p:cNvPr id="12" name="TextBox 11">
            <a:extLst>
              <a:ext uri="{FF2B5EF4-FFF2-40B4-BE49-F238E27FC236}">
                <a16:creationId xmlns:a16="http://schemas.microsoft.com/office/drawing/2014/main" id="{CBC0415A-2ED4-40EA-B368-09AD9F4A4463}"/>
              </a:ext>
            </a:extLst>
          </p:cNvPr>
          <p:cNvSpPr txBox="1"/>
          <p:nvPr/>
        </p:nvSpPr>
        <p:spPr>
          <a:xfrm>
            <a:off x="7733488" y="3487367"/>
            <a:ext cx="4319082" cy="892552"/>
          </a:xfrm>
          <a:prstGeom prst="rect">
            <a:avLst/>
          </a:prstGeom>
          <a:noFill/>
        </p:spPr>
        <p:txBody>
          <a:bodyPr wrap="square" rtlCol="0">
            <a:spAutoFit/>
          </a:bodyPr>
          <a:lstStyle/>
          <a:p>
            <a:r>
              <a:rPr lang="en-US" sz="2600" dirty="0">
                <a:latin typeface="HelveticaRounded LT Bold" panose="02000503060000020004" pitchFamily="2" charset="0"/>
              </a:rPr>
              <a:t>Retains water</a:t>
            </a:r>
          </a:p>
          <a:p>
            <a:r>
              <a:rPr lang="en-US" sz="2600" dirty="0">
                <a:latin typeface="HelveticaRounded LT Bold" panose="02000503060000020004" pitchFamily="2" charset="0"/>
              </a:rPr>
              <a:t>in a unique way</a:t>
            </a:r>
            <a:endParaRPr lang="nl-NL" sz="2600" dirty="0">
              <a:latin typeface="HelveticaRounded LT Bold" panose="02000503060000020004" pitchFamily="2" charset="0"/>
            </a:endParaRPr>
          </a:p>
        </p:txBody>
      </p:sp>
      <p:pic>
        <p:nvPicPr>
          <p:cNvPr id="14" name="Picture 13">
            <a:extLst>
              <a:ext uri="{FF2B5EF4-FFF2-40B4-BE49-F238E27FC236}">
                <a16:creationId xmlns:a16="http://schemas.microsoft.com/office/drawing/2014/main" id="{B8FF8B0E-679D-4A50-B206-CED3EA2AC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9979" y="4237317"/>
            <a:ext cx="2869481" cy="752489"/>
          </a:xfrm>
          <a:prstGeom prst="rect">
            <a:avLst/>
          </a:prstGeom>
        </p:spPr>
      </p:pic>
      <p:sp>
        <p:nvSpPr>
          <p:cNvPr id="15" name="TextBox 14">
            <a:extLst>
              <a:ext uri="{FF2B5EF4-FFF2-40B4-BE49-F238E27FC236}">
                <a16:creationId xmlns:a16="http://schemas.microsoft.com/office/drawing/2014/main" id="{E76814C8-66BD-4ECF-A3EF-B2FFA59D84C0}"/>
              </a:ext>
            </a:extLst>
          </p:cNvPr>
          <p:cNvSpPr txBox="1"/>
          <p:nvPr/>
        </p:nvSpPr>
        <p:spPr>
          <a:xfrm>
            <a:off x="7733488" y="4364014"/>
            <a:ext cx="2610138" cy="400110"/>
          </a:xfrm>
          <a:prstGeom prst="rect">
            <a:avLst/>
          </a:prstGeom>
          <a:noFill/>
        </p:spPr>
        <p:txBody>
          <a:bodyPr wrap="square" rtlCol="0">
            <a:spAutoFit/>
          </a:bodyPr>
          <a:lstStyle/>
          <a:p>
            <a:r>
              <a:rPr lang="nl-NL" sz="2000" dirty="0">
                <a:solidFill>
                  <a:schemeClr val="bg1"/>
                </a:solidFill>
                <a:latin typeface="HelveticaRounded LT Bold" panose="02000503060000020004" pitchFamily="2" charset="0"/>
              </a:rPr>
              <a:t>Between the fibres</a:t>
            </a:r>
          </a:p>
        </p:txBody>
      </p:sp>
      <p:sp>
        <p:nvSpPr>
          <p:cNvPr id="13" name="Tekstvak 13">
            <a:extLst>
              <a:ext uri="{FF2B5EF4-FFF2-40B4-BE49-F238E27FC236}">
                <a16:creationId xmlns:a16="http://schemas.microsoft.com/office/drawing/2014/main" id="{9242E4B4-793C-40F4-8F54-645D0F96B112}"/>
              </a:ext>
            </a:extLst>
          </p:cNvPr>
          <p:cNvSpPr txBox="1"/>
          <p:nvPr/>
        </p:nvSpPr>
        <p:spPr>
          <a:xfrm>
            <a:off x="4554747" y="276784"/>
            <a:ext cx="7377795" cy="461665"/>
          </a:xfrm>
          <a:prstGeom prst="rect">
            <a:avLst/>
          </a:prstGeom>
          <a:noFill/>
        </p:spPr>
        <p:txBody>
          <a:bodyPr wrap="square">
            <a:spAutoFit/>
          </a:bodyPr>
          <a:lstStyle/>
          <a:p>
            <a:pPr algn="r"/>
            <a:r>
              <a:rPr lang="nl-NL" sz="2400" dirty="0">
                <a:solidFill>
                  <a:schemeClr val="bg1"/>
                </a:solidFill>
                <a:latin typeface="HelveticaRounded LT Bold" panose="02000503060000020004" pitchFamily="2" charset="0"/>
              </a:rPr>
              <a:t>This is Hydrorock</a:t>
            </a:r>
          </a:p>
        </p:txBody>
      </p:sp>
    </p:spTree>
    <p:extLst>
      <p:ext uri="{BB962C8B-B14F-4D97-AF65-F5344CB8AC3E}">
        <p14:creationId xmlns:p14="http://schemas.microsoft.com/office/powerpoint/2010/main" val="2457204116"/>
      </p:ext>
    </p:extLst>
  </p:cSld>
  <p:clrMapOvr>
    <a:masterClrMapping/>
  </p:clrMapOvr>
  <p:transition spd="slow" advTm="4000">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ydrorock_UK Low Res 2.mp4">
            <a:hlinkClick r:id="" action="ppaction://media"/>
            <a:extLst>
              <a:ext uri="{FF2B5EF4-FFF2-40B4-BE49-F238E27FC236}">
                <a16:creationId xmlns:a16="http://schemas.microsoft.com/office/drawing/2014/main" id="{9539B0C6-7B5F-4698-8BE0-BF0D75A53C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91575993"/>
      </p:ext>
    </p:extLst>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79CE8B-BF34-42E8-AE06-EAA34E61F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jdelijke aanduiding voor inhoud 2"/>
          <p:cNvSpPr>
            <a:spLocks noGrp="1"/>
          </p:cNvSpPr>
          <p:nvPr>
            <p:ph idx="1"/>
          </p:nvPr>
        </p:nvSpPr>
        <p:spPr>
          <a:xfrm>
            <a:off x="4720480" y="1422528"/>
            <a:ext cx="7104635" cy="3619531"/>
          </a:xfrm>
        </p:spPr>
        <p:txBody>
          <a:bodyPr>
            <a:noAutofit/>
          </a:bodyPr>
          <a:lstStyle/>
          <a:p>
            <a:pPr marL="0" indent="0">
              <a:lnSpc>
                <a:spcPct val="100000"/>
              </a:lnSpc>
              <a:buNone/>
            </a:pPr>
            <a:r>
              <a:rPr lang="nl-NL" sz="1800" dirty="0">
                <a:solidFill>
                  <a:srgbClr val="194492"/>
                </a:solidFill>
                <a:latin typeface="HelveticaRounded LT Bold" panose="02000503060000020004" pitchFamily="2" charset="0"/>
              </a:rPr>
              <a:t>Easy draining and infiltration </a:t>
            </a:r>
          </a:p>
          <a:p>
            <a:pPr marL="0" indent="0">
              <a:lnSpc>
                <a:spcPct val="100000"/>
              </a:lnSpc>
              <a:buNone/>
            </a:pPr>
            <a:r>
              <a:rPr lang="nl-NL" sz="1800" dirty="0">
                <a:solidFill>
                  <a:srgbClr val="194492"/>
                </a:solidFill>
                <a:latin typeface="HelveticaRounded LT Bold" panose="02000503060000020004" pitchFamily="2" charset="0"/>
              </a:rPr>
              <a:t>Drains and stores rainwater efficiently</a:t>
            </a:r>
          </a:p>
          <a:p>
            <a:pPr marL="0" indent="0">
              <a:lnSpc>
                <a:spcPct val="100000"/>
              </a:lnSpc>
              <a:buNone/>
            </a:pPr>
            <a:r>
              <a:rPr lang="nl-NL" sz="1800" dirty="0">
                <a:solidFill>
                  <a:srgbClr val="194492"/>
                </a:solidFill>
                <a:latin typeface="HelveticaRounded LT Bold" panose="02000503060000020004" pitchFamily="2" charset="0"/>
              </a:rPr>
              <a:t>93% Capacity of its cubic volume </a:t>
            </a:r>
          </a:p>
          <a:p>
            <a:pPr marL="0" indent="0">
              <a:lnSpc>
                <a:spcPct val="100000"/>
              </a:lnSpc>
              <a:buNone/>
            </a:pPr>
            <a:r>
              <a:rPr lang="nl-NL" sz="1800" dirty="0">
                <a:solidFill>
                  <a:srgbClr val="194492"/>
                </a:solidFill>
                <a:latin typeface="HelveticaRounded LT Bold" panose="02000503060000020004" pitchFamily="2" charset="0"/>
              </a:rPr>
              <a:t>100% Natural material: Rockwool</a:t>
            </a:r>
          </a:p>
          <a:p>
            <a:pPr marL="0" indent="0">
              <a:lnSpc>
                <a:spcPct val="100000"/>
              </a:lnSpc>
              <a:buNone/>
            </a:pPr>
            <a:r>
              <a:rPr lang="nl-NL" sz="1800" dirty="0">
                <a:solidFill>
                  <a:srgbClr val="194492"/>
                </a:solidFill>
                <a:latin typeface="HelveticaRounded LT Bold" panose="02000503060000020004" pitchFamily="2" charset="0"/>
              </a:rPr>
              <a:t>Erosion-Resistant (Geotextile membrane)</a:t>
            </a:r>
          </a:p>
          <a:p>
            <a:pPr marL="0" indent="0">
              <a:lnSpc>
                <a:spcPct val="100000"/>
              </a:lnSpc>
              <a:buNone/>
            </a:pPr>
            <a:r>
              <a:rPr lang="nl-NL" sz="1800" dirty="0">
                <a:solidFill>
                  <a:srgbClr val="194492"/>
                </a:solidFill>
                <a:latin typeface="HelveticaRounded LT Bold" panose="02000503060000020004" pitchFamily="2" charset="0"/>
              </a:rPr>
              <a:t>Easy linkable blocks</a:t>
            </a:r>
          </a:p>
          <a:p>
            <a:pPr marL="0" indent="0">
              <a:lnSpc>
                <a:spcPct val="100000"/>
              </a:lnSpc>
              <a:buNone/>
            </a:pPr>
            <a:r>
              <a:rPr lang="en-US" sz="1800" dirty="0">
                <a:solidFill>
                  <a:srgbClr val="194492"/>
                </a:solidFill>
                <a:latin typeface="HelveticaRounded LT Bold" panose="02000503060000020004" pitchFamily="2" charset="0"/>
              </a:rPr>
              <a:t>Can be walked and driven over</a:t>
            </a:r>
          </a:p>
          <a:p>
            <a:pPr marL="0" indent="0">
              <a:lnSpc>
                <a:spcPct val="100000"/>
              </a:lnSpc>
              <a:buNone/>
            </a:pPr>
            <a:r>
              <a:rPr lang="nl-NL" sz="1800" dirty="0">
                <a:solidFill>
                  <a:srgbClr val="194492"/>
                </a:solidFill>
                <a:latin typeface="HelveticaRounded LT Bold" panose="02000503060000020004" pitchFamily="2" charset="0"/>
              </a:rPr>
              <a:t>(Heavy traffic up to 2.500 kg/m</a:t>
            </a:r>
            <a:r>
              <a:rPr lang="nl-NL" sz="1800" baseline="30000" dirty="0">
                <a:solidFill>
                  <a:srgbClr val="194492"/>
                </a:solidFill>
                <a:latin typeface="HelveticaRounded LT Bold" panose="02000503060000020004" pitchFamily="2" charset="0"/>
              </a:rPr>
              <a:t>2</a:t>
            </a:r>
            <a:r>
              <a:rPr lang="nl-NL" sz="1800" dirty="0">
                <a:solidFill>
                  <a:srgbClr val="194492"/>
                </a:solidFill>
                <a:latin typeface="HelveticaRounded LT Bold" panose="02000503060000020004" pitchFamily="2" charset="0"/>
              </a:rPr>
              <a:t>)</a:t>
            </a:r>
          </a:p>
          <a:p>
            <a:pPr marL="0" indent="0">
              <a:lnSpc>
                <a:spcPct val="100000"/>
              </a:lnSpc>
              <a:buNone/>
            </a:pPr>
            <a:r>
              <a:rPr lang="nl-NL" sz="1800" dirty="0">
                <a:solidFill>
                  <a:srgbClr val="194492"/>
                </a:solidFill>
                <a:latin typeface="HelveticaRounded LT Bold" panose="02000503060000020004" pitchFamily="2" charset="0"/>
              </a:rPr>
              <a:t>Protects environment and property</a:t>
            </a:r>
          </a:p>
          <a:p>
            <a:endParaRPr lang="nl-NL" sz="1800" dirty="0">
              <a:solidFill>
                <a:srgbClr val="194492"/>
              </a:solidFill>
              <a:latin typeface="HelveticaRounded LT Bold" panose="02000503060000020004" pitchFamily="2" charset="0"/>
            </a:endParaRPr>
          </a:p>
          <a:p>
            <a:endParaRPr lang="nl-NL" sz="1800" dirty="0">
              <a:solidFill>
                <a:srgbClr val="194492"/>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885" y="1316377"/>
            <a:ext cx="3991107" cy="3602851"/>
          </a:xfrm>
          <a:prstGeom prst="rect">
            <a:avLst/>
          </a:prstGeom>
        </p:spPr>
      </p:pic>
      <p:sp>
        <p:nvSpPr>
          <p:cNvPr id="21" name="TextBox 20">
            <a:extLst>
              <a:ext uri="{FF2B5EF4-FFF2-40B4-BE49-F238E27FC236}">
                <a16:creationId xmlns:a16="http://schemas.microsoft.com/office/drawing/2014/main" id="{090D8235-C07C-4162-9FEE-23C71AA2C4AE}"/>
              </a:ext>
            </a:extLst>
          </p:cNvPr>
          <p:cNvSpPr txBox="1"/>
          <p:nvPr/>
        </p:nvSpPr>
        <p:spPr>
          <a:xfrm>
            <a:off x="6594764" y="5988007"/>
            <a:ext cx="3426692" cy="584775"/>
          </a:xfrm>
          <a:prstGeom prst="rect">
            <a:avLst/>
          </a:prstGeom>
          <a:noFill/>
        </p:spPr>
        <p:txBody>
          <a:bodyPr wrap="square" rtlCol="0">
            <a:spAutoFit/>
          </a:bodyPr>
          <a:lstStyle/>
          <a:p>
            <a:pPr algn="r"/>
            <a:r>
              <a:rPr lang="nl-NL" sz="1600" dirty="0">
                <a:solidFill>
                  <a:schemeClr val="bg1"/>
                </a:solidFill>
                <a:latin typeface="HelveticaRounded LT Bold" panose="02000503060000020004" pitchFamily="2" charset="0"/>
              </a:rPr>
              <a:t>One 360 liter block </a:t>
            </a:r>
          </a:p>
          <a:p>
            <a:pPr algn="r"/>
            <a:r>
              <a:rPr lang="nl-NL" sz="1600" dirty="0">
                <a:solidFill>
                  <a:schemeClr val="bg1"/>
                </a:solidFill>
                <a:latin typeface="HelveticaRounded LT Bold" panose="02000503060000020004" pitchFamily="2" charset="0"/>
              </a:rPr>
              <a:t>holds 340 liter water!</a:t>
            </a:r>
          </a:p>
        </p:txBody>
      </p:sp>
      <p:pic>
        <p:nvPicPr>
          <p:cNvPr id="22" name="Picture 21">
            <a:extLst>
              <a:ext uri="{FF2B5EF4-FFF2-40B4-BE49-F238E27FC236}">
                <a16:creationId xmlns:a16="http://schemas.microsoft.com/office/drawing/2014/main" id="{520EF290-F955-4319-9F67-4EAC4CF8E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264" y="1515981"/>
            <a:ext cx="280946" cy="215547"/>
          </a:xfrm>
          <a:prstGeom prst="rect">
            <a:avLst/>
          </a:prstGeom>
        </p:spPr>
      </p:pic>
      <p:pic>
        <p:nvPicPr>
          <p:cNvPr id="24" name="Picture 23">
            <a:extLst>
              <a:ext uri="{FF2B5EF4-FFF2-40B4-BE49-F238E27FC236}">
                <a16:creationId xmlns:a16="http://schemas.microsoft.com/office/drawing/2014/main" id="{4206C20B-867F-48DC-9238-045950A17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255" y="1908408"/>
            <a:ext cx="280946" cy="215547"/>
          </a:xfrm>
          <a:prstGeom prst="rect">
            <a:avLst/>
          </a:prstGeom>
        </p:spPr>
      </p:pic>
      <p:pic>
        <p:nvPicPr>
          <p:cNvPr id="25" name="Picture 24">
            <a:extLst>
              <a:ext uri="{FF2B5EF4-FFF2-40B4-BE49-F238E27FC236}">
                <a16:creationId xmlns:a16="http://schemas.microsoft.com/office/drawing/2014/main" id="{5CC7EF3D-E00B-43D8-A0F5-C5E8358819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5501" y="2308247"/>
            <a:ext cx="280946" cy="215547"/>
          </a:xfrm>
          <a:prstGeom prst="rect">
            <a:avLst/>
          </a:prstGeom>
        </p:spPr>
      </p:pic>
      <p:pic>
        <p:nvPicPr>
          <p:cNvPr id="26" name="Picture 25">
            <a:extLst>
              <a:ext uri="{FF2B5EF4-FFF2-40B4-BE49-F238E27FC236}">
                <a16:creationId xmlns:a16="http://schemas.microsoft.com/office/drawing/2014/main" id="{0EB22954-97CB-46A8-9F09-588C21212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258" y="2713566"/>
            <a:ext cx="280946" cy="215547"/>
          </a:xfrm>
          <a:prstGeom prst="rect">
            <a:avLst/>
          </a:prstGeom>
        </p:spPr>
      </p:pic>
      <p:pic>
        <p:nvPicPr>
          <p:cNvPr id="27" name="Picture 26">
            <a:extLst>
              <a:ext uri="{FF2B5EF4-FFF2-40B4-BE49-F238E27FC236}">
                <a16:creationId xmlns:a16="http://schemas.microsoft.com/office/drawing/2014/main" id="{513C41EE-F841-4BF6-84DD-17360CD03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018" y="3109163"/>
            <a:ext cx="280946" cy="215547"/>
          </a:xfrm>
          <a:prstGeom prst="rect">
            <a:avLst/>
          </a:prstGeom>
        </p:spPr>
      </p:pic>
      <p:pic>
        <p:nvPicPr>
          <p:cNvPr id="28" name="Picture 27">
            <a:extLst>
              <a:ext uri="{FF2B5EF4-FFF2-40B4-BE49-F238E27FC236}">
                <a16:creationId xmlns:a16="http://schemas.microsoft.com/office/drawing/2014/main" id="{F2958DC9-7227-4754-8BA1-43BAA3B6BA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5770" y="3503412"/>
            <a:ext cx="280946" cy="215547"/>
          </a:xfrm>
          <a:prstGeom prst="rect">
            <a:avLst/>
          </a:prstGeom>
        </p:spPr>
      </p:pic>
      <p:pic>
        <p:nvPicPr>
          <p:cNvPr id="29" name="Picture 28">
            <a:extLst>
              <a:ext uri="{FF2B5EF4-FFF2-40B4-BE49-F238E27FC236}">
                <a16:creationId xmlns:a16="http://schemas.microsoft.com/office/drawing/2014/main" id="{930CC6D5-547E-4BC3-9770-45C6930A9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255" y="3910069"/>
            <a:ext cx="280946" cy="215547"/>
          </a:xfrm>
          <a:prstGeom prst="rect">
            <a:avLst/>
          </a:prstGeom>
        </p:spPr>
      </p:pic>
      <p:pic>
        <p:nvPicPr>
          <p:cNvPr id="30" name="Picture 29">
            <a:extLst>
              <a:ext uri="{FF2B5EF4-FFF2-40B4-BE49-F238E27FC236}">
                <a16:creationId xmlns:a16="http://schemas.microsoft.com/office/drawing/2014/main" id="{E74D25CF-EA22-4888-82EE-A9857030F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255" y="4708249"/>
            <a:ext cx="280946" cy="215547"/>
          </a:xfrm>
          <a:prstGeom prst="rect">
            <a:avLst/>
          </a:prstGeom>
        </p:spPr>
      </p:pic>
      <p:sp>
        <p:nvSpPr>
          <p:cNvPr id="17" name="Tekstvak 13">
            <a:extLst>
              <a:ext uri="{FF2B5EF4-FFF2-40B4-BE49-F238E27FC236}">
                <a16:creationId xmlns:a16="http://schemas.microsoft.com/office/drawing/2014/main" id="{9797DC64-4E1F-42DE-98FA-F972B1AF8177}"/>
              </a:ext>
            </a:extLst>
          </p:cNvPr>
          <p:cNvSpPr txBox="1"/>
          <p:nvPr/>
        </p:nvSpPr>
        <p:spPr>
          <a:xfrm>
            <a:off x="4554747" y="276784"/>
            <a:ext cx="7377795" cy="461665"/>
          </a:xfrm>
          <a:prstGeom prst="rect">
            <a:avLst/>
          </a:prstGeom>
          <a:noFill/>
        </p:spPr>
        <p:txBody>
          <a:bodyPr wrap="square">
            <a:spAutoFit/>
          </a:bodyPr>
          <a:lstStyle/>
          <a:p>
            <a:pPr algn="r"/>
            <a:r>
              <a:rPr lang="nl-NL" sz="2400" dirty="0">
                <a:solidFill>
                  <a:schemeClr val="bg1"/>
                </a:solidFill>
                <a:latin typeface="HelveticaRounded LT Bold" panose="02000503060000020004" pitchFamily="2" charset="0"/>
              </a:rPr>
              <a:t>Properties</a:t>
            </a:r>
          </a:p>
        </p:txBody>
      </p:sp>
    </p:spTree>
    <p:extLst>
      <p:ext uri="{BB962C8B-B14F-4D97-AF65-F5344CB8AC3E}">
        <p14:creationId xmlns:p14="http://schemas.microsoft.com/office/powerpoint/2010/main" val="2044756805"/>
      </p:ext>
    </p:extLst>
  </p:cSld>
  <p:clrMapOvr>
    <a:masterClrMapping/>
  </p:clrMapOvr>
  <p:transition spd="slow" advTm="5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1B1A24-A0CC-4860-8474-024C4C861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jdelijke aanduiding voor inhoud 2"/>
          <p:cNvSpPr txBox="1">
            <a:spLocks/>
          </p:cNvSpPr>
          <p:nvPr/>
        </p:nvSpPr>
        <p:spPr>
          <a:xfrm>
            <a:off x="958089" y="1429389"/>
            <a:ext cx="10789634" cy="30238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a:solidFill>
                  <a:srgbClr val="194492"/>
                </a:solidFill>
                <a:latin typeface="HelveticaRounded LT Bold" panose="02000503060000020004" pitchFamily="2" charset="0"/>
              </a:rPr>
              <a:t>Low impact on earthwork</a:t>
            </a:r>
          </a:p>
          <a:p>
            <a:pPr marL="0" indent="0">
              <a:buNone/>
            </a:pPr>
            <a:r>
              <a:rPr lang="nl-NL" sz="2000" dirty="0">
                <a:solidFill>
                  <a:srgbClr val="194492"/>
                </a:solidFill>
                <a:latin typeface="HelveticaRounded LT Bold" panose="02000503060000020004" pitchFamily="2" charset="0"/>
              </a:rPr>
              <a:t>No slope needed for correct drainage</a:t>
            </a:r>
          </a:p>
          <a:p>
            <a:pPr marL="0" indent="0">
              <a:buNone/>
            </a:pPr>
            <a:r>
              <a:rPr lang="nl-NL" sz="2000" dirty="0">
                <a:solidFill>
                  <a:srgbClr val="194492"/>
                </a:solidFill>
                <a:latin typeface="HelveticaRounded LT Bold" panose="02000503060000020004" pitchFamily="2" charset="0"/>
              </a:rPr>
              <a:t>Easy to install</a:t>
            </a:r>
          </a:p>
          <a:p>
            <a:pPr marL="0" indent="0">
              <a:buNone/>
            </a:pPr>
            <a:r>
              <a:rPr lang="nl-NL" sz="2000" dirty="0">
                <a:solidFill>
                  <a:srgbClr val="194492"/>
                </a:solidFill>
                <a:latin typeface="HelveticaRounded LT Bold" panose="02000503060000020004" pitchFamily="2" charset="0"/>
              </a:rPr>
              <a:t>No plumbing required</a:t>
            </a:r>
          </a:p>
          <a:p>
            <a:pPr marL="0" indent="0">
              <a:buNone/>
            </a:pPr>
            <a:r>
              <a:rPr lang="nl-NL" sz="2000" dirty="0">
                <a:solidFill>
                  <a:srgbClr val="194492"/>
                </a:solidFill>
                <a:latin typeface="HelveticaRounded LT Bold" panose="02000503060000020004" pitchFamily="2" charset="0"/>
              </a:rPr>
              <a:t>Vegetation grows and flowers better on Hydrorock</a:t>
            </a:r>
          </a:p>
          <a:p>
            <a:pPr marL="0" indent="0">
              <a:buNone/>
            </a:pPr>
            <a:r>
              <a:rPr lang="nl-NL" sz="2000" dirty="0">
                <a:solidFill>
                  <a:srgbClr val="194492"/>
                </a:solidFill>
                <a:latin typeface="HelveticaRounded LT Bold" panose="02000503060000020004" pitchFamily="2" charset="0"/>
              </a:rPr>
              <a:t>No plastic (polypropylene) underground</a:t>
            </a:r>
          </a:p>
          <a:p>
            <a:pPr marL="0" indent="0">
              <a:buNone/>
            </a:pPr>
            <a:r>
              <a:rPr lang="nl-NL" sz="2000" dirty="0">
                <a:solidFill>
                  <a:srgbClr val="194492"/>
                </a:solidFill>
                <a:latin typeface="HelveticaRounded LT Bold" panose="02000503060000020004" pitchFamily="2" charset="0"/>
              </a:rPr>
              <a:t>Excellent price and performance</a:t>
            </a:r>
          </a:p>
          <a:p>
            <a:pPr marL="0" indent="0">
              <a:buNone/>
            </a:pPr>
            <a:r>
              <a:rPr lang="nl-NL" sz="2000" dirty="0">
                <a:solidFill>
                  <a:srgbClr val="194492"/>
                </a:solidFill>
                <a:latin typeface="HelveticaRounded LT Bold" panose="02000503060000020004" pitchFamily="2" charset="0"/>
              </a:rPr>
              <a:t>Ecologic alternative for infiltration crates, </a:t>
            </a:r>
          </a:p>
          <a:p>
            <a:pPr marL="0" indent="0">
              <a:buNone/>
            </a:pPr>
            <a:r>
              <a:rPr lang="nl-NL" sz="2000" dirty="0">
                <a:solidFill>
                  <a:srgbClr val="194492"/>
                </a:solidFill>
                <a:latin typeface="HelveticaRounded LT Bold" panose="02000503060000020004" pitchFamily="2" charset="0"/>
              </a:rPr>
              <a:t>drainpipes and gravel trenches</a:t>
            </a:r>
            <a:endParaRPr lang="nl-NL" sz="3200" dirty="0">
              <a:solidFill>
                <a:srgbClr val="194492"/>
              </a:solidFill>
              <a:latin typeface="HelveticaRounded LT Bold" panose="02000503060000020004" pitchFamily="2" charset="0"/>
            </a:endParaRPr>
          </a:p>
          <a:p>
            <a:pPr marL="0" indent="0">
              <a:buNone/>
            </a:pPr>
            <a:endParaRPr lang="nl-NL" sz="2000" dirty="0">
              <a:solidFill>
                <a:srgbClr val="194492"/>
              </a:solidFill>
              <a:latin typeface="HelveticaRounded LT Bold" panose="02000503060000020004" pitchFamily="2" charset="0"/>
            </a:endParaRPr>
          </a:p>
        </p:txBody>
      </p:sp>
      <p:sp>
        <p:nvSpPr>
          <p:cNvPr id="5" name="Titel 1"/>
          <p:cNvSpPr txBox="1">
            <a:spLocks/>
          </p:cNvSpPr>
          <p:nvPr/>
        </p:nvSpPr>
        <p:spPr>
          <a:xfrm>
            <a:off x="574692" y="5144813"/>
            <a:ext cx="10501655" cy="1389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sz="3600" b="1" dirty="0">
              <a:solidFill>
                <a:srgbClr val="194492"/>
              </a:solidFill>
            </a:endParaRPr>
          </a:p>
        </p:txBody>
      </p:sp>
      <p:pic>
        <p:nvPicPr>
          <p:cNvPr id="22" name="Picture 21">
            <a:extLst>
              <a:ext uri="{FF2B5EF4-FFF2-40B4-BE49-F238E27FC236}">
                <a16:creationId xmlns:a16="http://schemas.microsoft.com/office/drawing/2014/main" id="{1017A988-364F-4D1F-AC6F-DA9010C57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86" y="1502228"/>
            <a:ext cx="280946" cy="215547"/>
          </a:xfrm>
          <a:prstGeom prst="rect">
            <a:avLst/>
          </a:prstGeom>
        </p:spPr>
      </p:pic>
      <p:pic>
        <p:nvPicPr>
          <p:cNvPr id="23" name="Picture 22">
            <a:extLst>
              <a:ext uri="{FF2B5EF4-FFF2-40B4-BE49-F238E27FC236}">
                <a16:creationId xmlns:a16="http://schemas.microsoft.com/office/drawing/2014/main" id="{549CED94-BF99-4292-BA7A-B6872D520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38" y="1888088"/>
            <a:ext cx="280946" cy="215547"/>
          </a:xfrm>
          <a:prstGeom prst="rect">
            <a:avLst/>
          </a:prstGeom>
        </p:spPr>
      </p:pic>
      <p:pic>
        <p:nvPicPr>
          <p:cNvPr id="24" name="Picture 23">
            <a:extLst>
              <a:ext uri="{FF2B5EF4-FFF2-40B4-BE49-F238E27FC236}">
                <a16:creationId xmlns:a16="http://schemas.microsoft.com/office/drawing/2014/main" id="{CF517BE1-6185-4852-951F-CED9B96E9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423" y="2303134"/>
            <a:ext cx="280946" cy="215547"/>
          </a:xfrm>
          <a:prstGeom prst="rect">
            <a:avLst/>
          </a:prstGeom>
        </p:spPr>
      </p:pic>
      <p:pic>
        <p:nvPicPr>
          <p:cNvPr id="25" name="Picture 24">
            <a:extLst>
              <a:ext uri="{FF2B5EF4-FFF2-40B4-BE49-F238E27FC236}">
                <a16:creationId xmlns:a16="http://schemas.microsoft.com/office/drawing/2014/main" id="{E593EAAD-0CC9-4637-BDF9-9E8360D2B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80" y="2708453"/>
            <a:ext cx="280946" cy="215547"/>
          </a:xfrm>
          <a:prstGeom prst="rect">
            <a:avLst/>
          </a:prstGeom>
        </p:spPr>
      </p:pic>
      <p:pic>
        <p:nvPicPr>
          <p:cNvPr id="26" name="Picture 25">
            <a:extLst>
              <a:ext uri="{FF2B5EF4-FFF2-40B4-BE49-F238E27FC236}">
                <a16:creationId xmlns:a16="http://schemas.microsoft.com/office/drawing/2014/main" id="{441231BA-070A-44A6-881B-1E0C141E5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40" y="3104050"/>
            <a:ext cx="280946" cy="215547"/>
          </a:xfrm>
          <a:prstGeom prst="rect">
            <a:avLst/>
          </a:prstGeom>
        </p:spPr>
      </p:pic>
      <p:pic>
        <p:nvPicPr>
          <p:cNvPr id="27" name="Picture 26">
            <a:extLst>
              <a:ext uri="{FF2B5EF4-FFF2-40B4-BE49-F238E27FC236}">
                <a16:creationId xmlns:a16="http://schemas.microsoft.com/office/drawing/2014/main" id="{B2D74997-AD5E-4608-AC44-1296401C5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92" y="3489910"/>
            <a:ext cx="280946" cy="215547"/>
          </a:xfrm>
          <a:prstGeom prst="rect">
            <a:avLst/>
          </a:prstGeom>
        </p:spPr>
      </p:pic>
      <p:pic>
        <p:nvPicPr>
          <p:cNvPr id="28" name="Picture 27">
            <a:extLst>
              <a:ext uri="{FF2B5EF4-FFF2-40B4-BE49-F238E27FC236}">
                <a16:creationId xmlns:a16="http://schemas.microsoft.com/office/drawing/2014/main" id="{122C3EB5-E6AA-4C3A-B9AA-D01B47E3A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77" y="3904956"/>
            <a:ext cx="280946" cy="215547"/>
          </a:xfrm>
          <a:prstGeom prst="rect">
            <a:avLst/>
          </a:prstGeom>
        </p:spPr>
      </p:pic>
      <p:pic>
        <p:nvPicPr>
          <p:cNvPr id="29" name="Picture 28">
            <a:extLst>
              <a:ext uri="{FF2B5EF4-FFF2-40B4-BE49-F238E27FC236}">
                <a16:creationId xmlns:a16="http://schemas.microsoft.com/office/drawing/2014/main" id="{5F5734ED-F438-415C-A874-3255C470D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934" y="4310275"/>
            <a:ext cx="280946" cy="215547"/>
          </a:xfrm>
          <a:prstGeom prst="rect">
            <a:avLst/>
          </a:prstGeom>
        </p:spPr>
      </p:pic>
      <p:sp>
        <p:nvSpPr>
          <p:cNvPr id="31" name="TextBox 30">
            <a:extLst>
              <a:ext uri="{FF2B5EF4-FFF2-40B4-BE49-F238E27FC236}">
                <a16:creationId xmlns:a16="http://schemas.microsoft.com/office/drawing/2014/main" id="{DAD01EE6-BC34-40B3-86E4-E0F9D2E73175}"/>
              </a:ext>
            </a:extLst>
          </p:cNvPr>
          <p:cNvSpPr txBox="1"/>
          <p:nvPr/>
        </p:nvSpPr>
        <p:spPr>
          <a:xfrm>
            <a:off x="7164000" y="6364970"/>
            <a:ext cx="1136072" cy="338554"/>
          </a:xfrm>
          <a:prstGeom prst="rect">
            <a:avLst/>
          </a:prstGeom>
          <a:noFill/>
        </p:spPr>
        <p:txBody>
          <a:bodyPr wrap="square" rtlCol="0">
            <a:spAutoFit/>
          </a:bodyPr>
          <a:lstStyle/>
          <a:p>
            <a:pPr algn="ctr"/>
            <a:r>
              <a:rPr lang="nl-NL" sz="1600" dirty="0">
                <a:solidFill>
                  <a:schemeClr val="bg1"/>
                </a:solidFill>
                <a:latin typeface="HelveticaRounded LT Bold" panose="02000503060000020004" pitchFamily="2" charset="0"/>
              </a:rPr>
              <a:t>Buffering</a:t>
            </a:r>
          </a:p>
        </p:txBody>
      </p:sp>
      <p:sp>
        <p:nvSpPr>
          <p:cNvPr id="32" name="TextBox 31">
            <a:extLst>
              <a:ext uri="{FF2B5EF4-FFF2-40B4-BE49-F238E27FC236}">
                <a16:creationId xmlns:a16="http://schemas.microsoft.com/office/drawing/2014/main" id="{F7A2E9D3-BF11-491E-BDDA-A4FBC44A0D39}"/>
              </a:ext>
            </a:extLst>
          </p:cNvPr>
          <p:cNvSpPr txBox="1"/>
          <p:nvPr/>
        </p:nvSpPr>
        <p:spPr>
          <a:xfrm>
            <a:off x="8773064" y="6364970"/>
            <a:ext cx="1374281" cy="338554"/>
          </a:xfrm>
          <a:prstGeom prst="rect">
            <a:avLst/>
          </a:prstGeom>
          <a:noFill/>
        </p:spPr>
        <p:txBody>
          <a:bodyPr wrap="square" rtlCol="0">
            <a:spAutoFit/>
          </a:bodyPr>
          <a:lstStyle/>
          <a:p>
            <a:pPr algn="ctr"/>
            <a:r>
              <a:rPr lang="nl-NL" sz="1600" dirty="0">
                <a:solidFill>
                  <a:schemeClr val="bg1"/>
                </a:solidFill>
                <a:latin typeface="HelveticaRounded LT Bold" panose="02000503060000020004" pitchFamily="2" charset="0"/>
              </a:rPr>
              <a:t>Holding</a:t>
            </a:r>
          </a:p>
        </p:txBody>
      </p:sp>
      <p:sp>
        <p:nvSpPr>
          <p:cNvPr id="33" name="TextBox 32">
            <a:extLst>
              <a:ext uri="{FF2B5EF4-FFF2-40B4-BE49-F238E27FC236}">
                <a16:creationId xmlns:a16="http://schemas.microsoft.com/office/drawing/2014/main" id="{D3C8A204-6664-4F06-A929-E43154137102}"/>
              </a:ext>
            </a:extLst>
          </p:cNvPr>
          <p:cNvSpPr txBox="1"/>
          <p:nvPr/>
        </p:nvSpPr>
        <p:spPr>
          <a:xfrm>
            <a:off x="10346005" y="6364970"/>
            <a:ext cx="1460684" cy="338554"/>
          </a:xfrm>
          <a:prstGeom prst="rect">
            <a:avLst/>
          </a:prstGeom>
          <a:noFill/>
        </p:spPr>
        <p:txBody>
          <a:bodyPr wrap="square" rtlCol="0">
            <a:spAutoFit/>
          </a:bodyPr>
          <a:lstStyle/>
          <a:p>
            <a:pPr algn="ctr"/>
            <a:r>
              <a:rPr lang="nl-NL" sz="1600" dirty="0">
                <a:solidFill>
                  <a:schemeClr val="bg1"/>
                </a:solidFill>
                <a:latin typeface="HelveticaRounded LT Bold" panose="02000503060000020004" pitchFamily="2" charset="0"/>
              </a:rPr>
              <a:t>Releasing</a:t>
            </a:r>
          </a:p>
        </p:txBody>
      </p:sp>
      <p:sp>
        <p:nvSpPr>
          <p:cNvPr id="19" name="Tekstvak 13">
            <a:extLst>
              <a:ext uri="{FF2B5EF4-FFF2-40B4-BE49-F238E27FC236}">
                <a16:creationId xmlns:a16="http://schemas.microsoft.com/office/drawing/2014/main" id="{55F228FD-D87D-48BB-A267-560CC34910D7}"/>
              </a:ext>
            </a:extLst>
          </p:cNvPr>
          <p:cNvSpPr txBox="1"/>
          <p:nvPr/>
        </p:nvSpPr>
        <p:spPr>
          <a:xfrm>
            <a:off x="4554747" y="276784"/>
            <a:ext cx="7377795" cy="461665"/>
          </a:xfrm>
          <a:prstGeom prst="rect">
            <a:avLst/>
          </a:prstGeom>
          <a:noFill/>
        </p:spPr>
        <p:txBody>
          <a:bodyPr wrap="square">
            <a:spAutoFit/>
          </a:bodyPr>
          <a:lstStyle/>
          <a:p>
            <a:pPr algn="r"/>
            <a:r>
              <a:rPr lang="nl-NL" sz="2400" dirty="0">
                <a:solidFill>
                  <a:schemeClr val="bg1"/>
                </a:solidFill>
                <a:latin typeface="HelveticaRounded LT Bold" panose="02000503060000020004" pitchFamily="2" charset="0"/>
              </a:rPr>
              <a:t>Benifits</a:t>
            </a:r>
          </a:p>
        </p:txBody>
      </p:sp>
    </p:spTree>
    <p:extLst>
      <p:ext uri="{BB962C8B-B14F-4D97-AF65-F5344CB8AC3E}">
        <p14:creationId xmlns:p14="http://schemas.microsoft.com/office/powerpoint/2010/main" val="2074587766"/>
      </p:ext>
    </p:extLst>
  </p:cSld>
  <p:clrMapOvr>
    <a:masterClrMapping/>
  </p:clrMapOvr>
  <p:transition spd="slow" advTm="5000">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inhoud 2"/>
          <p:cNvSpPr txBox="1">
            <a:spLocks/>
          </p:cNvSpPr>
          <p:nvPr/>
        </p:nvSpPr>
        <p:spPr>
          <a:xfrm>
            <a:off x="1036123" y="1388877"/>
            <a:ext cx="3296668" cy="16960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err="1">
                <a:solidFill>
                  <a:srgbClr val="194492"/>
                </a:solidFill>
                <a:latin typeface="HelveticaRounded LT Bold" panose="02000503060000020004" pitchFamily="2" charset="0"/>
              </a:rPr>
              <a:t>Disconnection</a:t>
            </a:r>
            <a:r>
              <a:rPr lang="nl-NL" sz="2000" dirty="0">
                <a:solidFill>
                  <a:srgbClr val="194492"/>
                </a:solidFill>
                <a:latin typeface="HelveticaRounded LT Bold" panose="02000503060000020004" pitchFamily="2" charset="0"/>
              </a:rPr>
              <a:t> of </a:t>
            </a:r>
            <a:r>
              <a:rPr lang="nl-NL" sz="2000" dirty="0" err="1">
                <a:solidFill>
                  <a:srgbClr val="194492"/>
                </a:solidFill>
                <a:latin typeface="HelveticaRounded LT Bold" panose="02000503060000020004" pitchFamily="2" charset="0"/>
              </a:rPr>
              <a:t>rainwater</a:t>
            </a:r>
            <a:r>
              <a:rPr lang="nl-NL" sz="2000" dirty="0">
                <a:solidFill>
                  <a:srgbClr val="194492"/>
                </a:solidFill>
                <a:latin typeface="HelveticaRounded LT Bold" panose="02000503060000020004" pitchFamily="2" charset="0"/>
              </a:rPr>
              <a:t> drains</a:t>
            </a:r>
          </a:p>
          <a:p>
            <a:pPr marL="0" indent="0">
              <a:buNone/>
            </a:pPr>
            <a:r>
              <a:rPr lang="nl-NL" sz="2000" dirty="0" err="1">
                <a:solidFill>
                  <a:srgbClr val="194492"/>
                </a:solidFill>
                <a:latin typeface="HelveticaRounded LT Bold" panose="02000503060000020004" pitchFamily="2" charset="0"/>
              </a:rPr>
              <a:t>Prevent</a:t>
            </a:r>
            <a:r>
              <a:rPr lang="nl-NL" sz="2000" dirty="0">
                <a:solidFill>
                  <a:srgbClr val="194492"/>
                </a:solidFill>
                <a:latin typeface="HelveticaRounded LT Bold" panose="02000503060000020004" pitchFamily="2" charset="0"/>
              </a:rPr>
              <a:t> </a:t>
            </a:r>
            <a:r>
              <a:rPr lang="nl-NL" sz="2000" dirty="0" err="1">
                <a:solidFill>
                  <a:srgbClr val="194492"/>
                </a:solidFill>
                <a:latin typeface="HelveticaRounded LT Bold" panose="02000503060000020004" pitchFamily="2" charset="0"/>
              </a:rPr>
              <a:t>flooding</a:t>
            </a:r>
            <a:r>
              <a:rPr lang="nl-NL" sz="2000" dirty="0">
                <a:solidFill>
                  <a:srgbClr val="194492"/>
                </a:solidFill>
                <a:latin typeface="HelveticaRounded LT Bold" panose="02000503060000020004" pitchFamily="2" charset="0"/>
              </a:rPr>
              <a:t> </a:t>
            </a:r>
          </a:p>
          <a:p>
            <a:pPr marL="0" indent="0">
              <a:buNone/>
            </a:pPr>
            <a:r>
              <a:rPr lang="nl-NL" sz="2000" dirty="0" err="1">
                <a:solidFill>
                  <a:srgbClr val="194492"/>
                </a:solidFill>
                <a:latin typeface="HelveticaRounded LT Bold" panose="02000503060000020004" pitchFamily="2" charset="0"/>
              </a:rPr>
              <a:t>Prevent</a:t>
            </a:r>
            <a:r>
              <a:rPr lang="nl-NL" sz="2000" dirty="0">
                <a:solidFill>
                  <a:srgbClr val="194492"/>
                </a:solidFill>
                <a:latin typeface="HelveticaRounded LT Bold" panose="02000503060000020004" pitchFamily="2" charset="0"/>
              </a:rPr>
              <a:t> </a:t>
            </a:r>
            <a:r>
              <a:rPr lang="nl-NL" sz="2000" dirty="0" err="1">
                <a:solidFill>
                  <a:srgbClr val="194492"/>
                </a:solidFill>
                <a:latin typeface="HelveticaRounded LT Bold" panose="02000503060000020004" pitchFamily="2" charset="0"/>
              </a:rPr>
              <a:t>desiccation</a:t>
            </a:r>
            <a:endParaRPr lang="nl-NL" sz="2000" dirty="0">
              <a:solidFill>
                <a:srgbClr val="194492"/>
              </a:solidFill>
              <a:latin typeface="HelveticaRounded LT Bold" panose="02000503060000020004" pitchFamily="2" charset="0"/>
            </a:endParaRPr>
          </a:p>
        </p:txBody>
      </p:sp>
      <p:pic>
        <p:nvPicPr>
          <p:cNvPr id="15" name="Picture 14">
            <a:extLst>
              <a:ext uri="{FF2B5EF4-FFF2-40B4-BE49-F238E27FC236}">
                <a16:creationId xmlns:a16="http://schemas.microsoft.com/office/drawing/2014/main" id="{E668505C-82E4-46AD-A9C8-DB3D08C7BF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940" y="1446810"/>
            <a:ext cx="280946" cy="215547"/>
          </a:xfrm>
          <a:prstGeom prst="rect">
            <a:avLst/>
          </a:prstGeom>
        </p:spPr>
      </p:pic>
      <p:pic>
        <p:nvPicPr>
          <p:cNvPr id="16" name="Picture 15">
            <a:extLst>
              <a:ext uri="{FF2B5EF4-FFF2-40B4-BE49-F238E27FC236}">
                <a16:creationId xmlns:a16="http://schemas.microsoft.com/office/drawing/2014/main" id="{5EB8D98D-8503-4960-A68D-A0F71DFE2B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52" y="2143398"/>
            <a:ext cx="280946" cy="215547"/>
          </a:xfrm>
          <a:prstGeom prst="rect">
            <a:avLst/>
          </a:prstGeom>
        </p:spPr>
      </p:pic>
      <p:pic>
        <p:nvPicPr>
          <p:cNvPr id="22" name="Picture 21">
            <a:extLst>
              <a:ext uri="{FF2B5EF4-FFF2-40B4-BE49-F238E27FC236}">
                <a16:creationId xmlns:a16="http://schemas.microsoft.com/office/drawing/2014/main" id="{DDBC02D4-41B4-4723-8B53-241C2030CC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940" y="2546684"/>
            <a:ext cx="280946" cy="215547"/>
          </a:xfrm>
          <a:prstGeom prst="rect">
            <a:avLst/>
          </a:prstGeom>
        </p:spPr>
      </p:pic>
      <p:pic>
        <p:nvPicPr>
          <p:cNvPr id="8" name="Hydrorock-installation">
            <a:hlinkClick r:id="" action="ppaction://media"/>
            <a:extLst>
              <a:ext uri="{FF2B5EF4-FFF2-40B4-BE49-F238E27FC236}">
                <a16:creationId xmlns:a16="http://schemas.microsoft.com/office/drawing/2014/main" id="{0F3D3A38-3231-4A44-BD8B-5766BA3ADBB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08908" y="1452748"/>
            <a:ext cx="6546970" cy="368267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7" name="Tekstvak 13">
            <a:extLst>
              <a:ext uri="{FF2B5EF4-FFF2-40B4-BE49-F238E27FC236}">
                <a16:creationId xmlns:a16="http://schemas.microsoft.com/office/drawing/2014/main" id="{67200848-60C2-4163-954A-3F3499EF1125}"/>
              </a:ext>
            </a:extLst>
          </p:cNvPr>
          <p:cNvSpPr txBox="1"/>
          <p:nvPr/>
        </p:nvSpPr>
        <p:spPr>
          <a:xfrm>
            <a:off x="4554747" y="276784"/>
            <a:ext cx="7377795" cy="461665"/>
          </a:xfrm>
          <a:prstGeom prst="rect">
            <a:avLst/>
          </a:prstGeom>
          <a:noFill/>
        </p:spPr>
        <p:txBody>
          <a:bodyPr wrap="square">
            <a:spAutoFit/>
          </a:bodyPr>
          <a:lstStyle/>
          <a:p>
            <a:pPr algn="r"/>
            <a:r>
              <a:rPr lang="nl-NL" sz="2400" dirty="0">
                <a:solidFill>
                  <a:schemeClr val="bg1"/>
                </a:solidFill>
                <a:latin typeface="HelveticaRounded LT Bold" panose="02000503060000020004" pitchFamily="2" charset="0"/>
              </a:rPr>
              <a:t>Applications</a:t>
            </a:r>
          </a:p>
        </p:txBody>
      </p:sp>
    </p:spTree>
    <p:extLst>
      <p:ext uri="{BB962C8B-B14F-4D97-AF65-F5344CB8AC3E}">
        <p14:creationId xmlns:p14="http://schemas.microsoft.com/office/powerpoint/2010/main" val="2607126177"/>
      </p:ext>
    </p:extLst>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5A401A-BA68-4CAB-B0E8-1070D280F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vak 13">
            <a:extLst>
              <a:ext uri="{FF2B5EF4-FFF2-40B4-BE49-F238E27FC236}">
                <a16:creationId xmlns:a16="http://schemas.microsoft.com/office/drawing/2014/main" id="{887CFDB7-A31A-4A49-95C0-3DC83F44C397}"/>
              </a:ext>
            </a:extLst>
          </p:cNvPr>
          <p:cNvSpPr txBox="1"/>
          <p:nvPr/>
        </p:nvSpPr>
        <p:spPr>
          <a:xfrm>
            <a:off x="542636" y="1325563"/>
            <a:ext cx="4694382" cy="2739211"/>
          </a:xfrm>
          <a:prstGeom prst="rect">
            <a:avLst/>
          </a:prstGeom>
          <a:noFill/>
        </p:spPr>
        <p:txBody>
          <a:bodyPr wrap="square">
            <a:spAutoFit/>
          </a:bodyPr>
          <a:lstStyle/>
          <a:p>
            <a:r>
              <a:rPr lang="nl-NL" sz="2800" dirty="0">
                <a:latin typeface="HelveticaRounded LT Bold" panose="02000503060000020004" pitchFamily="2" charset="0"/>
              </a:rPr>
              <a:t>Rainwater separation and infiltration system</a:t>
            </a:r>
            <a:br>
              <a:rPr lang="nl-NL" dirty="0">
                <a:latin typeface="HelveticaRounded LT Bold" panose="02000503060000020004" pitchFamily="2" charset="0"/>
              </a:rPr>
            </a:br>
            <a:endParaRPr lang="nl-NL" dirty="0">
              <a:latin typeface="HelveticaRounded LT Bold" panose="02000503060000020004" pitchFamily="2" charset="0"/>
            </a:endParaRPr>
          </a:p>
          <a:p>
            <a:r>
              <a:rPr lang="en-US" sz="1400" dirty="0"/>
              <a:t>With built-in perforated pipes, Hydrorock® blocks can be easily connected to rainwater discharges for sustainable local buffering and infiltration into the soil. This prevents flooding since excess water is effectively absorbed. As soon as the surrounding soil needs it, Hydrorock® blocks gradually releases the water. A connection to a rainwater or dry weather discharge system is unnecessary and impossible.</a:t>
            </a:r>
            <a:endParaRPr lang="nl-NL" sz="1400" dirty="0"/>
          </a:p>
        </p:txBody>
      </p:sp>
      <p:sp>
        <p:nvSpPr>
          <p:cNvPr id="7" name="Tekstvak 13">
            <a:extLst>
              <a:ext uri="{FF2B5EF4-FFF2-40B4-BE49-F238E27FC236}">
                <a16:creationId xmlns:a16="http://schemas.microsoft.com/office/drawing/2014/main" id="{51C5AF81-3BC2-4500-9EAE-9B4B90CE8FCF}"/>
              </a:ext>
            </a:extLst>
          </p:cNvPr>
          <p:cNvSpPr txBox="1"/>
          <p:nvPr/>
        </p:nvSpPr>
        <p:spPr>
          <a:xfrm>
            <a:off x="4957198" y="276784"/>
            <a:ext cx="6975344" cy="461665"/>
          </a:xfrm>
          <a:prstGeom prst="rect">
            <a:avLst/>
          </a:prstGeom>
          <a:noFill/>
        </p:spPr>
        <p:txBody>
          <a:bodyPr wrap="square">
            <a:spAutoFit/>
          </a:bodyPr>
          <a:lstStyle/>
          <a:p>
            <a:pPr algn="r"/>
            <a:r>
              <a:rPr lang="nl-NL" sz="2400" dirty="0">
                <a:solidFill>
                  <a:schemeClr val="bg1"/>
                </a:solidFill>
                <a:latin typeface="HelveticaRounded LT Bold" panose="02000503060000020004" pitchFamily="2" charset="0"/>
              </a:rPr>
              <a:t>App|ications | Separation</a:t>
            </a:r>
          </a:p>
        </p:txBody>
      </p:sp>
    </p:spTree>
    <p:extLst>
      <p:ext uri="{BB962C8B-B14F-4D97-AF65-F5344CB8AC3E}">
        <p14:creationId xmlns:p14="http://schemas.microsoft.com/office/powerpoint/2010/main" val="356975372"/>
      </p:ext>
    </p:extLst>
  </p:cSld>
  <p:clrMapOvr>
    <a:masterClrMapping/>
  </p:clrMapOvr>
  <p:transition spd="slow" advTm="5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429DE6-79B2-402F-BA06-7D3BBBB920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vak 13">
            <a:extLst>
              <a:ext uri="{FF2B5EF4-FFF2-40B4-BE49-F238E27FC236}">
                <a16:creationId xmlns:a16="http://schemas.microsoft.com/office/drawing/2014/main" id="{4148116E-04F6-4AF6-B321-E5A988C9AE2E}"/>
              </a:ext>
            </a:extLst>
          </p:cNvPr>
          <p:cNvSpPr txBox="1"/>
          <p:nvPr/>
        </p:nvSpPr>
        <p:spPr>
          <a:xfrm>
            <a:off x="985982" y="3528605"/>
            <a:ext cx="4851400" cy="1323439"/>
          </a:xfrm>
          <a:prstGeom prst="rect">
            <a:avLst/>
          </a:prstGeom>
          <a:noFill/>
        </p:spPr>
        <p:txBody>
          <a:bodyPr wrap="square">
            <a:spAutoFit/>
          </a:bodyPr>
          <a:lstStyle/>
          <a:p>
            <a:r>
              <a:rPr lang="nl-NL" sz="1600" dirty="0">
                <a:solidFill>
                  <a:srgbClr val="004495"/>
                </a:solidFill>
                <a:latin typeface="HelveticaRounded LT Bold" panose="02000503060000020004" pitchFamily="2" charset="0"/>
              </a:rPr>
              <a:t>Prevents flooding around the house</a:t>
            </a:r>
          </a:p>
          <a:p>
            <a:endParaRPr lang="nl-NL" sz="1600" dirty="0">
              <a:solidFill>
                <a:srgbClr val="004495"/>
              </a:solidFill>
              <a:latin typeface="HelveticaRounded LT Bold" panose="02000503060000020004" pitchFamily="2" charset="0"/>
            </a:endParaRPr>
          </a:p>
          <a:p>
            <a:r>
              <a:rPr lang="nl-NL" sz="1600" dirty="0">
                <a:solidFill>
                  <a:srgbClr val="004495"/>
                </a:solidFill>
                <a:latin typeface="HelveticaRounded LT Bold" panose="02000503060000020004" pitchFamily="2" charset="0"/>
              </a:rPr>
              <a:t>Ideal for thatched roofs (no gutter)</a:t>
            </a:r>
          </a:p>
          <a:p>
            <a:endParaRPr lang="nl-NL" sz="1600" dirty="0">
              <a:solidFill>
                <a:srgbClr val="004495"/>
              </a:solidFill>
              <a:latin typeface="HelveticaRounded LT Bold" panose="02000503060000020004" pitchFamily="2" charset="0"/>
            </a:endParaRPr>
          </a:p>
          <a:p>
            <a:r>
              <a:rPr lang="nl-NL" sz="1600" dirty="0">
                <a:solidFill>
                  <a:srgbClr val="004495"/>
                </a:solidFill>
                <a:latin typeface="HelveticaRounded LT Bold" panose="02000503060000020004" pitchFamily="2" charset="0"/>
              </a:rPr>
              <a:t>Very suitable for road construction</a:t>
            </a:r>
          </a:p>
        </p:txBody>
      </p:sp>
      <p:sp>
        <p:nvSpPr>
          <p:cNvPr id="7" name="Tekstvak 13">
            <a:extLst>
              <a:ext uri="{FF2B5EF4-FFF2-40B4-BE49-F238E27FC236}">
                <a16:creationId xmlns:a16="http://schemas.microsoft.com/office/drawing/2014/main" id="{56575BC0-CFAB-4ADF-BD49-50AD6CAC0E7F}"/>
              </a:ext>
            </a:extLst>
          </p:cNvPr>
          <p:cNvSpPr txBox="1"/>
          <p:nvPr/>
        </p:nvSpPr>
        <p:spPr>
          <a:xfrm>
            <a:off x="542636" y="1325563"/>
            <a:ext cx="4518891" cy="1661993"/>
          </a:xfrm>
          <a:prstGeom prst="rect">
            <a:avLst/>
          </a:prstGeom>
          <a:noFill/>
        </p:spPr>
        <p:txBody>
          <a:bodyPr wrap="square">
            <a:spAutoFit/>
          </a:bodyPr>
          <a:lstStyle/>
          <a:p>
            <a:r>
              <a:rPr lang="nl-NL" sz="2800" dirty="0">
                <a:latin typeface="HelveticaRounded LT Bold" panose="02000503060000020004" pitchFamily="2" charset="0"/>
              </a:rPr>
              <a:t>Flood prevention</a:t>
            </a:r>
            <a:br>
              <a:rPr lang="nl-NL" dirty="0">
                <a:latin typeface="HelveticaRounded LT Bold" panose="02000503060000020004" pitchFamily="2" charset="0"/>
              </a:rPr>
            </a:br>
            <a:endParaRPr lang="nl-NL" dirty="0">
              <a:latin typeface="HelveticaRounded LT Bold" panose="02000503060000020004" pitchFamily="2" charset="0"/>
            </a:endParaRPr>
          </a:p>
          <a:p>
            <a:r>
              <a:rPr lang="nl-NL" sz="1400" dirty="0"/>
              <a:t>Hydrorock® infiltrationblocks are extremely suitable for draining and infiltrating excess rainwater on pavements, in gardens, around buildings.</a:t>
            </a:r>
          </a:p>
          <a:p>
            <a:endParaRPr lang="nl-NL" sz="1400" dirty="0">
              <a:latin typeface="HelveticaRounded LT Bold" panose="02000503060000020004" pitchFamily="2" charset="0"/>
            </a:endParaRPr>
          </a:p>
        </p:txBody>
      </p:sp>
      <p:pic>
        <p:nvPicPr>
          <p:cNvPr id="8" name="Picture 7">
            <a:extLst>
              <a:ext uri="{FF2B5EF4-FFF2-40B4-BE49-F238E27FC236}">
                <a16:creationId xmlns:a16="http://schemas.microsoft.com/office/drawing/2014/main" id="{9146AD73-80E8-4568-A76C-A40E19E28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67" y="3593004"/>
            <a:ext cx="280946" cy="215547"/>
          </a:xfrm>
          <a:prstGeom prst="rect">
            <a:avLst/>
          </a:prstGeom>
        </p:spPr>
      </p:pic>
      <p:pic>
        <p:nvPicPr>
          <p:cNvPr id="9" name="Picture 8">
            <a:extLst>
              <a:ext uri="{FF2B5EF4-FFF2-40B4-BE49-F238E27FC236}">
                <a16:creationId xmlns:a16="http://schemas.microsoft.com/office/drawing/2014/main" id="{9B696A5E-3A97-4458-AC7F-D79A5BA9D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67" y="4082550"/>
            <a:ext cx="280946" cy="215547"/>
          </a:xfrm>
          <a:prstGeom prst="rect">
            <a:avLst/>
          </a:prstGeom>
        </p:spPr>
      </p:pic>
      <p:pic>
        <p:nvPicPr>
          <p:cNvPr id="10" name="Picture 9">
            <a:extLst>
              <a:ext uri="{FF2B5EF4-FFF2-40B4-BE49-F238E27FC236}">
                <a16:creationId xmlns:a16="http://schemas.microsoft.com/office/drawing/2014/main" id="{AD983AB8-AA23-4A2A-B16C-BB0F4C23B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67" y="4572096"/>
            <a:ext cx="280946" cy="215547"/>
          </a:xfrm>
          <a:prstGeom prst="rect">
            <a:avLst/>
          </a:prstGeom>
        </p:spPr>
      </p:pic>
      <p:sp>
        <p:nvSpPr>
          <p:cNvPr id="11" name="Tekstvak 13">
            <a:extLst>
              <a:ext uri="{FF2B5EF4-FFF2-40B4-BE49-F238E27FC236}">
                <a16:creationId xmlns:a16="http://schemas.microsoft.com/office/drawing/2014/main" id="{3951E1CA-1B22-4E29-9B77-89653EA09FC7}"/>
              </a:ext>
            </a:extLst>
          </p:cNvPr>
          <p:cNvSpPr txBox="1"/>
          <p:nvPr/>
        </p:nvSpPr>
        <p:spPr>
          <a:xfrm>
            <a:off x="4554747" y="276784"/>
            <a:ext cx="7377795" cy="461665"/>
          </a:xfrm>
          <a:prstGeom prst="rect">
            <a:avLst/>
          </a:prstGeom>
          <a:noFill/>
        </p:spPr>
        <p:txBody>
          <a:bodyPr wrap="square">
            <a:spAutoFit/>
          </a:bodyPr>
          <a:lstStyle/>
          <a:p>
            <a:pPr algn="r"/>
            <a:r>
              <a:rPr lang="nl-NL" sz="2400" dirty="0">
                <a:solidFill>
                  <a:schemeClr val="bg1"/>
                </a:solidFill>
                <a:latin typeface="HelveticaRounded LT Bold" panose="02000503060000020004" pitchFamily="2" charset="0"/>
              </a:rPr>
              <a:t>Applications | Flooding</a:t>
            </a:r>
          </a:p>
        </p:txBody>
      </p:sp>
    </p:spTree>
    <p:extLst>
      <p:ext uri="{BB962C8B-B14F-4D97-AF65-F5344CB8AC3E}">
        <p14:creationId xmlns:p14="http://schemas.microsoft.com/office/powerpoint/2010/main" val="2403824940"/>
      </p:ext>
    </p:extLst>
  </p:cSld>
  <p:clrMapOvr>
    <a:masterClrMapping/>
  </p:clrMapOvr>
  <p:transition spd="slow" advTm="5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046CF-413D-4AFA-8B54-673F155B0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kstvak 13">
            <a:extLst>
              <a:ext uri="{FF2B5EF4-FFF2-40B4-BE49-F238E27FC236}">
                <a16:creationId xmlns:a16="http://schemas.microsoft.com/office/drawing/2014/main" id="{4BC2510B-7CCB-4B3B-B5C1-1931017F9313}"/>
              </a:ext>
            </a:extLst>
          </p:cNvPr>
          <p:cNvSpPr txBox="1"/>
          <p:nvPr/>
        </p:nvSpPr>
        <p:spPr>
          <a:xfrm>
            <a:off x="4957198" y="276784"/>
            <a:ext cx="6975344" cy="830997"/>
          </a:xfrm>
          <a:prstGeom prst="rect">
            <a:avLst/>
          </a:prstGeom>
          <a:noFill/>
        </p:spPr>
        <p:txBody>
          <a:bodyPr wrap="square">
            <a:spAutoFit/>
          </a:bodyPr>
          <a:lstStyle/>
          <a:p>
            <a:pPr algn="r"/>
            <a:r>
              <a:rPr lang="nl-NL" sz="2400" dirty="0">
                <a:solidFill>
                  <a:schemeClr val="bg1"/>
                </a:solidFill>
                <a:latin typeface="HelveticaRounded LT Bold" panose="02000503060000020004" pitchFamily="2" charset="0"/>
              </a:rPr>
              <a:t>Applications | </a:t>
            </a:r>
            <a:r>
              <a:rPr lang="nl-NL" sz="2400" dirty="0" err="1">
                <a:solidFill>
                  <a:schemeClr val="bg1"/>
                </a:solidFill>
                <a:latin typeface="HelveticaRounded LT Bold" panose="02000503060000020004" pitchFamily="2" charset="0"/>
              </a:rPr>
              <a:t>Desiccation</a:t>
            </a:r>
            <a:br>
              <a:rPr lang="nl-NL" sz="2400" dirty="0">
                <a:solidFill>
                  <a:schemeClr val="bg1"/>
                </a:solidFill>
                <a:latin typeface="HelveticaRounded LT Bold" panose="02000503060000020004" pitchFamily="2" charset="0"/>
              </a:rPr>
            </a:br>
            <a:endParaRPr lang="nl-NL" sz="2400" dirty="0">
              <a:solidFill>
                <a:schemeClr val="bg1"/>
              </a:solidFill>
              <a:latin typeface="HelveticaRounded LT Bold" panose="02000503060000020004" pitchFamily="2" charset="0"/>
            </a:endParaRPr>
          </a:p>
        </p:txBody>
      </p:sp>
      <p:sp>
        <p:nvSpPr>
          <p:cNvPr id="8" name="Tekstvak 13">
            <a:extLst>
              <a:ext uri="{FF2B5EF4-FFF2-40B4-BE49-F238E27FC236}">
                <a16:creationId xmlns:a16="http://schemas.microsoft.com/office/drawing/2014/main" id="{2F9547B9-A6F8-499F-AE18-6D179C3B1433}"/>
              </a:ext>
            </a:extLst>
          </p:cNvPr>
          <p:cNvSpPr txBox="1"/>
          <p:nvPr/>
        </p:nvSpPr>
        <p:spPr>
          <a:xfrm>
            <a:off x="536339" y="1333120"/>
            <a:ext cx="4823692" cy="1384995"/>
          </a:xfrm>
          <a:prstGeom prst="rect">
            <a:avLst/>
          </a:prstGeom>
          <a:noFill/>
        </p:spPr>
        <p:txBody>
          <a:bodyPr wrap="square">
            <a:spAutoFit/>
          </a:bodyPr>
          <a:lstStyle/>
          <a:p>
            <a:r>
              <a:rPr lang="nl-NL" sz="2800" dirty="0" err="1">
                <a:latin typeface="HelveticaRounded LT Bold" panose="02000503060000020004" pitchFamily="2" charset="0"/>
              </a:rPr>
              <a:t>Prevent</a:t>
            </a:r>
            <a:r>
              <a:rPr lang="nl-NL" sz="2800" dirty="0">
                <a:latin typeface="HelveticaRounded LT Bold" panose="02000503060000020004" pitchFamily="2" charset="0"/>
              </a:rPr>
              <a:t> </a:t>
            </a:r>
            <a:r>
              <a:rPr lang="nl-NL" sz="2800" dirty="0" err="1">
                <a:latin typeface="HelveticaRounded LT Bold" panose="02000503060000020004" pitchFamily="2" charset="0"/>
              </a:rPr>
              <a:t>desiccation</a:t>
            </a:r>
            <a:endParaRPr lang="nl-NL" sz="2800" dirty="0">
              <a:latin typeface="HelveticaRounded LT Bold" panose="02000503060000020004" pitchFamily="2" charset="0"/>
            </a:endParaRPr>
          </a:p>
          <a:p>
            <a:endParaRPr lang="nl-NL" sz="1400" dirty="0">
              <a:latin typeface="HelveticaRounded LT Bold" panose="02000503060000020004" pitchFamily="2" charset="0"/>
            </a:endParaRPr>
          </a:p>
          <a:p>
            <a:r>
              <a:rPr lang="nl-NL" sz="1400" dirty="0"/>
              <a:t>Hydrorock® infiltration blocks are excelent for use in dry areas where water is scarcer or more precious. Especially if the soil needs to stay moist longer for growth and flowering.</a:t>
            </a:r>
            <a:endParaRPr lang="nl-NL" sz="1400" dirty="0">
              <a:latin typeface="HelveticaRounded LT Bold" panose="02000503060000020004" pitchFamily="2" charset="0"/>
            </a:endParaRPr>
          </a:p>
        </p:txBody>
      </p:sp>
    </p:spTree>
    <p:extLst>
      <p:ext uri="{BB962C8B-B14F-4D97-AF65-F5344CB8AC3E}">
        <p14:creationId xmlns:p14="http://schemas.microsoft.com/office/powerpoint/2010/main" val="3569553609"/>
      </p:ext>
    </p:extLst>
  </p:cSld>
  <p:clrMapOvr>
    <a:masterClrMapping/>
  </p:clrMapOvr>
  <p:transition spd="slow" advTm="5000">
    <p:push dir="u"/>
  </p:transition>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5197</TotalTime>
  <Words>730</Words>
  <Application>Microsoft Macintosh PowerPoint</Application>
  <PresentationFormat>Breedbeeld</PresentationFormat>
  <Paragraphs>99</Paragraphs>
  <Slides>18</Slides>
  <Notes>0</Notes>
  <HiddenSlides>0</HiddenSlides>
  <MMClips>2</MMClips>
  <ScaleCrop>false</ScaleCrop>
  <HeadingPairs>
    <vt:vector size="8" baseType="variant">
      <vt:variant>
        <vt:lpstr>Gebruikte lettertypen</vt:lpstr>
      </vt:variant>
      <vt:variant>
        <vt:i4>5</vt:i4>
      </vt:variant>
      <vt:variant>
        <vt:lpstr>Thema</vt:lpstr>
      </vt:variant>
      <vt:variant>
        <vt:i4>1</vt:i4>
      </vt:variant>
      <vt:variant>
        <vt:lpstr>Diatitels</vt:lpstr>
      </vt:variant>
      <vt:variant>
        <vt:i4>18</vt:i4>
      </vt:variant>
      <vt:variant>
        <vt:lpstr>Aangepaste voorstellingen</vt:lpstr>
      </vt:variant>
      <vt:variant>
        <vt:i4>1</vt:i4>
      </vt:variant>
    </vt:vector>
  </HeadingPairs>
  <TitlesOfParts>
    <vt:vector size="25" baseType="lpstr">
      <vt:lpstr>Arial</vt:lpstr>
      <vt:lpstr>Calibri</vt:lpstr>
      <vt:lpstr>Calibri Light</vt:lpstr>
      <vt:lpstr>HelveticaRounded LT Bold</vt:lpstr>
      <vt:lpstr>HelveticaRounded LT Std Bd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Aangepaste voorstelling1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Introslide Hydrorock?</dc:title>
  <dc:creator>Marco</dc:creator>
  <cp:lastModifiedBy>Richard Dirne</cp:lastModifiedBy>
  <cp:revision>23</cp:revision>
  <dcterms:created xsi:type="dcterms:W3CDTF">2021-09-12T09:23:39Z</dcterms:created>
  <dcterms:modified xsi:type="dcterms:W3CDTF">2022-09-16T12:56:33Z</dcterms:modified>
</cp:coreProperties>
</file>