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9" r:id="rId3"/>
    <p:sldId id="469" r:id="rId4"/>
    <p:sldId id="260" r:id="rId5"/>
    <p:sldId id="256" r:id="rId6"/>
    <p:sldId id="263" r:id="rId7"/>
    <p:sldId id="262" r:id="rId8"/>
    <p:sldId id="264" r:id="rId9"/>
    <p:sldId id="257" r:id="rId10"/>
    <p:sldId id="265" r:id="rId11"/>
    <p:sldId id="258" r:id="rId12"/>
    <p:sldId id="267" r:id="rId13"/>
    <p:sldId id="268" r:id="rId14"/>
    <p:sldId id="270" r:id="rId15"/>
    <p:sldId id="269" r:id="rId16"/>
    <p:sldId id="266" r:id="rId17"/>
    <p:sldId id="276" r:id="rId18"/>
    <p:sldId id="275" r:id="rId19"/>
    <p:sldId id="468" r:id="rId20"/>
    <p:sldId id="272" r:id="rId21"/>
    <p:sldId id="273" r:id="rId22"/>
  </p:sldIdLst>
  <p:sldSz cx="12192000" cy="6858000"/>
  <p:notesSz cx="6858000" cy="9144000"/>
  <p:defaultTextStyle>
    <a:defPPr>
      <a:defRPr lang="en-M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28"/>
    <p:restoredTop sz="97248"/>
  </p:normalViewPr>
  <p:slideViewPr>
    <p:cSldViewPr snapToGrid="0" snapToObjects="1" showGuides="1">
      <p:cViewPr varScale="1">
        <p:scale>
          <a:sx n="128" d="100"/>
          <a:sy n="128" d="100"/>
        </p:scale>
        <p:origin x="89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09846-FC43-6D47-A648-0F1C70C31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446DC-2658-8848-8967-3AAA582AF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6E5E6-09C7-7644-A149-C04D4F3BF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B85-00C1-B94A-B944-7AB1DA6F96C5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167DE-0B05-5844-B2B3-B93338E2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F1127-E6E3-5A4B-B83D-FEA1E7F97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872F-E375-FD4C-AD6F-848A69241110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28510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F4E5-D84A-E341-A422-FC14987B4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E3BE0-F5AE-274B-B52A-6057A01DF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BF167-8D51-FC47-AD73-26A98406D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B85-00C1-B94A-B944-7AB1DA6F96C5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960BF-EAEF-1642-A147-06E8150BB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3A13B-EDA6-2943-AB2E-FAA6C281F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872F-E375-FD4C-AD6F-848A69241110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4067916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C96ACE-5F0E-F244-B44A-0ED2FB876A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4CB014-96F9-5046-8F29-CF9F23ADC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9F0DF-5DF2-3A4D-BF02-CD3A51FE5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B85-00C1-B94A-B944-7AB1DA6F96C5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05BD1-5E09-5C47-890D-176A7AE26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04982-08D2-A546-AB83-5ADEEA9A1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872F-E375-FD4C-AD6F-848A69241110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752201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7882D-B7A4-1843-8BD0-56ACCEEF2B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39A59E-A387-B94E-A084-6512B835A7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06581-17BC-0948-AE54-2482E7B8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70B6-47F2-9243-B66E-482397FA237B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DBFE4-C5F9-1846-ADEA-8F8F586C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830BD-C9CE-E842-9112-B7BBE0A1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0C64-E5E6-1B4E-90D2-170F51AB44A2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503208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2E5AD-1C68-6841-9769-3044D7A67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5CAB0-1E3A-864F-A7F5-3C325DC1E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E0101-94EF-D54C-BB8F-D1B41920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70B6-47F2-9243-B66E-482397FA237B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11C0E-169F-2D45-ADD9-3D319B286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2E2D1-96E8-7D4F-8CC1-C5B465034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0C64-E5E6-1B4E-90D2-170F51AB44A2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060114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3B15F-6B7E-2642-8134-F4C1C679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C34F2-FAA9-674B-B428-14F298498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4662C-98C9-6442-BEE3-DF7D0093A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70B6-47F2-9243-B66E-482397FA237B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BCD95-0B7B-0A40-AE9C-29AF4F6F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9D92F-4750-BE4E-A166-FB458D917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0C64-E5E6-1B4E-90D2-170F51AB44A2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270265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F38FA-4806-1A48-8C95-8AE4D1C8C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F58C3-6A3F-F042-AF15-E628CDEF3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1E6B1-6EB2-3E41-8114-8D416CD8D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C345D-72F2-2B4E-A27A-6ADD0D2B8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70B6-47F2-9243-B66E-482397FA237B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47BA1-80DA-AB4A-821C-6B7B68788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23D6D-159C-6C42-B3A5-2EA71995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0C64-E5E6-1B4E-90D2-170F51AB44A2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241349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1D947-B0F4-6643-AB8C-F96D725BF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9AE8A-7A17-C343-B53C-59095031B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A89CB-AC73-9D40-AAD6-BAE39D3C6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7CFD0-0D73-BF47-A2D0-C80AC81EE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881A7-DF84-2843-8CB8-CE313E3522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DEEAE7-0908-0C48-BD5D-A8F431FC9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70B6-47F2-9243-B66E-482397FA237B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E4F06B-998A-0740-A22F-841BC4C6C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0BA36-031B-6A45-8840-690991CCB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0C64-E5E6-1B4E-90D2-170F51AB44A2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4043706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3D895-D4DC-AA42-8719-85E7768A2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B2AAD9-E54E-BC46-9568-AA06D2D1F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70B6-47F2-9243-B66E-482397FA237B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66C88-6D4B-6846-B153-AA40A909F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61660-5144-7C42-BD2B-9E0BAAA9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0C64-E5E6-1B4E-90D2-170F51AB44A2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655378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9C7E56-6582-BB43-9F72-E72353D2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70B6-47F2-9243-B66E-482397FA237B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46CA72-06F3-C945-9CB1-B1FAAC9D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0A525-E084-7B48-B461-52E1CAE19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0C64-E5E6-1B4E-90D2-170F51AB44A2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781923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3FE94-61BF-9B4E-A5E1-9F41B51CE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D41DA-C0F5-E34C-A4F4-D12AC3FAE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A996AA-48FF-AE43-89EB-D3102D9EB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0F9DE-92A4-D645-90DE-1A50D143C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70B6-47F2-9243-B66E-482397FA237B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E26D7C-7D1B-554A-8889-8E9E13441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E80E8-8F14-9441-9551-E244A787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0C64-E5E6-1B4E-90D2-170F51AB44A2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534048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513B-1709-6E42-9CD0-AC056ECD3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F5B6D-C75F-CE49-9A97-788683DD6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EE571-A070-114C-A066-D5704A08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B85-00C1-B94A-B944-7AB1DA6F96C5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24EC3-9A50-BC40-B8C9-D3D924222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B4A3A-84EF-3D4F-8809-738A8A642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872F-E375-FD4C-AD6F-848A69241110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025150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D4C2F-861E-D342-963C-C34453D6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D1BE35-381E-E04C-91A5-3A7D7EDF91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5D3D50-3690-C94E-AF91-9CC9D138F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649B2-0DC7-E749-BE5D-A710B4488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70B6-47F2-9243-B66E-482397FA237B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200953-5E04-9748-999A-6A0A4F43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923FA-8B7F-3542-A182-DFE7E1CE6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0C64-E5E6-1B4E-90D2-170F51AB44A2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253090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71B26-3D99-BC4A-871C-A357CB792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9F0E77-77D4-7748-8E22-916D1A6A1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D2C9E-B6DA-D245-A5EC-6E88DF100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70B6-47F2-9243-B66E-482397FA237B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E9193-68A7-744B-8791-24F8B4B3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60713-3585-A54A-ADBC-3FF22329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0C64-E5E6-1B4E-90D2-170F51AB44A2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847040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1E42C4-105D-6E40-9466-46EEEA4372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DF1FC1-2EC8-BE44-A0C4-013C6B46E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1F0B7-7B81-1C44-96AE-9FE6583D5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70B6-47F2-9243-B66E-482397FA237B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66675-52D0-7143-8D9A-723A3D34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CC652-6AF7-7C49-825A-98BAAD511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0C64-E5E6-1B4E-90D2-170F51AB44A2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994840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354A95-70F9-4339-BF05-6FE59F0D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367" y="6378835"/>
            <a:ext cx="388494" cy="365125"/>
          </a:xfrm>
        </p:spPr>
        <p:txBody>
          <a:bodyPr/>
          <a:lstStyle>
            <a:lvl1pPr>
              <a:defRPr sz="1050"/>
            </a:lvl1pPr>
          </a:lstStyle>
          <a:p>
            <a:fld id="{BF71635F-302C-4945-93FB-BB390C77B8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49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DA4E-6476-DD4A-9428-DC7EA7029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CFBB7-7920-E049-A6BC-37F838FB9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6CBC0-48CF-904F-8EA3-C9DF7A25A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B85-00C1-B94A-B944-7AB1DA6F96C5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2AB07-05F3-B140-8F72-9F1A6169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59EDC-FD8D-C749-838D-733452ED0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872F-E375-FD4C-AD6F-848A69241110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652950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A3021-8F41-6648-8570-DC20CD7FA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BDB40-34A5-D14C-B496-664F8C9D5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50E29-703E-034C-B30D-6BBA90786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588CC-7986-A640-8439-7C2B4712D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B85-00C1-B94A-B944-7AB1DA6F96C5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0E3E2-5674-B14D-9657-CE10FF38E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B20C3-1B1C-5C42-991A-8303B136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872F-E375-FD4C-AD6F-848A69241110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52673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E9F46-A109-6A4E-AEAD-54E220BA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15047-4C97-9D4B-B109-704291E36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3A065E-DE5D-B448-AB93-52900B717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FDB83-FF10-C243-8C84-7F6D41FF2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68F535-500A-8F44-B401-7AB02D40A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8F1DC8-AE2A-794E-8047-22E630311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B85-00C1-B94A-B944-7AB1DA6F96C5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06600F-CCAA-2948-B73C-977579C7E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CFD65B-7AC3-C14F-A264-F9192FF0E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872F-E375-FD4C-AD6F-848A69241110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503790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B1C7-0B80-F74A-A2E0-36023633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F337F-66F4-2147-B0E8-A2C6FF6FB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B85-00C1-B94A-B944-7AB1DA6F96C5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59EB4E-07F0-E443-AB0F-89C34D71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38E4CF-BB5F-EB42-9A37-62065580A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872F-E375-FD4C-AD6F-848A69241110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543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D4B989-B5CB-9741-8507-7AC06A4CC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B85-00C1-B94A-B944-7AB1DA6F96C5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79CE8-1112-DC4C-B562-22333656D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46035-9906-F342-BB8A-9A61A6954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872F-E375-FD4C-AD6F-848A69241110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44421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64CF-838D-5B48-984D-37ECB992F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BF3EF-0B0A-4C4E-8224-D867220F8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53F4E-D7A2-C84E-8723-77E4DD63F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CD2C8-7AE4-D241-AF1B-67A56EEE4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B85-00C1-B94A-B944-7AB1DA6F96C5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34815-5A5B-EF4F-9FFD-BB50F2237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CD651-800B-2F4E-AC0B-AFDAC99FC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872F-E375-FD4C-AD6F-848A69241110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722364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FAFA2-E862-1746-A6E5-4800C9037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354014-2F85-DE41-9E16-1AE97056C6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88ADB-EC39-8643-A8A4-7D70775FE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F84C9-E9EC-514F-BBD9-C1FEA1AE9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B85-00C1-B94A-B944-7AB1DA6F96C5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149E4-472E-224C-AB22-69BCB4EFC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BBB4E-1A4E-BA42-94D3-B66DF739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872F-E375-FD4C-AD6F-848A69241110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839184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CE2D4A-EE88-654E-9652-F416D057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15633-22A8-5645-BC2C-5C6D7F289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CE676-414F-9C4B-B3F0-45A925CEE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51B85-00C1-B94A-B944-7AB1DA6F96C5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8A364-D739-8E4B-8C3C-35573C298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7C3E-EAE7-8D41-B71C-D837032AE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1872F-E375-FD4C-AD6F-848A69241110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4528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892A2-6657-3547-B24F-83B98E9D2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AA7BC-E206-ED4F-BAAE-4708DE448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03F7A-A480-5343-BE8C-28371711F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070B6-47F2-9243-B66E-482397FA237B}" type="datetimeFigureOut">
              <a:rPr lang="en-MT" smtClean="0"/>
              <a:t>17/06/2021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AA997-677A-C442-935F-2B0A2DBA6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DABA8-12D2-6446-B68C-A87C5E4DE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90C64-E5E6-1B4E-90D2-170F51AB44A2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70913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EEA9F-064B-2046-8EBE-5863F38F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84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MT" sz="2800" dirty="0">
                <a:solidFill>
                  <a:srgbClr val="00B0F0"/>
                </a:solidFill>
                <a:latin typeface="+mn-lt"/>
              </a:rPr>
              <a:t> EcoBloc Crated Sump Vs Hydrorock Aquifer System</a:t>
            </a:r>
            <a:br>
              <a:rPr lang="en-MT" sz="2800" dirty="0">
                <a:solidFill>
                  <a:srgbClr val="00B0F0"/>
                </a:solidFill>
                <a:latin typeface="+mn-lt"/>
              </a:rPr>
            </a:br>
            <a:r>
              <a:rPr lang="en-MT" sz="2800" dirty="0">
                <a:solidFill>
                  <a:srgbClr val="00B0F0"/>
                </a:solidFill>
                <a:latin typeface="+mn-lt"/>
              </a:rPr>
              <a:t>Lizard Lane Horse Paddock Infiltration System </a:t>
            </a:r>
            <a:r>
              <a:rPr lang="en-MT" sz="1800" dirty="0">
                <a:solidFill>
                  <a:srgbClr val="00B0F0"/>
                </a:solidFill>
                <a:latin typeface="+mn-lt"/>
              </a:rPr>
              <a:t>(160m</a:t>
            </a:r>
            <a:r>
              <a:rPr lang="en-MT" sz="1800" baseline="30000" dirty="0">
                <a:solidFill>
                  <a:srgbClr val="00B0F0"/>
                </a:solidFill>
                <a:latin typeface="+mn-lt"/>
              </a:rPr>
              <a:t>3 </a:t>
            </a:r>
            <a:r>
              <a:rPr lang="en-MT" sz="1800" dirty="0">
                <a:solidFill>
                  <a:srgbClr val="00B0F0"/>
                </a:solidFill>
                <a:latin typeface="+mn-lt"/>
              </a:rPr>
              <a:t>buffering Capacity) </a:t>
            </a:r>
          </a:p>
        </p:txBody>
      </p:sp>
    </p:spTree>
    <p:extLst>
      <p:ext uri="{BB962C8B-B14F-4D97-AF65-F5344CB8AC3E}">
        <p14:creationId xmlns:p14="http://schemas.microsoft.com/office/powerpoint/2010/main" val="882817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0A1C-3EA1-5E4B-9A00-F50E1D55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6" y="-166438"/>
            <a:ext cx="10515600" cy="1325563"/>
          </a:xfrm>
        </p:spPr>
        <p:txBody>
          <a:bodyPr>
            <a:normAutofit/>
          </a:bodyPr>
          <a:lstStyle/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System Footprint Comparison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B1F66-AC49-5649-A68E-F0EC4C4E6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11" y="3990766"/>
            <a:ext cx="10515600" cy="4351338"/>
          </a:xfrm>
        </p:spPr>
        <p:txBody>
          <a:bodyPr>
            <a:normAutofit/>
          </a:bodyPr>
          <a:lstStyle/>
          <a:p>
            <a:endParaRPr lang="en-MT" sz="1800" baseline="30000" dirty="0"/>
          </a:p>
          <a:p>
            <a:endParaRPr lang="en-MT" sz="1800" baseline="30000" dirty="0"/>
          </a:p>
          <a:p>
            <a:endParaRPr lang="en-MT" sz="1800" dirty="0"/>
          </a:p>
          <a:p>
            <a:endParaRPr lang="en-MT" sz="1800" dirty="0"/>
          </a:p>
          <a:p>
            <a:endParaRPr lang="en-MT" sz="1800" dirty="0"/>
          </a:p>
          <a:p>
            <a:endParaRPr lang="en-MT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3513A-1E8C-B54D-B7C3-FB1E964E8BDF}"/>
              </a:ext>
            </a:extLst>
          </p:cNvPr>
          <p:cNvSpPr txBox="1"/>
          <p:nvPr/>
        </p:nvSpPr>
        <p:spPr>
          <a:xfrm>
            <a:off x="669756" y="1042535"/>
            <a:ext cx="1042335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sz="2000" b="1" i="1" dirty="0">
                <a:solidFill>
                  <a:srgbClr val="FF0000"/>
                </a:solidFill>
              </a:rPr>
              <a:t>Required Footprint for Crated Sump System is too big to fit Horse Paddock site</a:t>
            </a:r>
          </a:p>
          <a:p>
            <a:endParaRPr lang="en-MT" sz="2000" dirty="0"/>
          </a:p>
          <a:p>
            <a:endParaRPr lang="en-M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T" dirty="0"/>
              <a:t>Site’s available installation space footprint - </a:t>
            </a:r>
            <a:r>
              <a:rPr lang="en-MT" b="1" dirty="0"/>
              <a:t>185m</a:t>
            </a:r>
            <a:r>
              <a:rPr lang="en-MT" b="1" baseline="30000" dirty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T" dirty="0"/>
              <a:t>Crated Sump System Footprint  -   </a:t>
            </a:r>
            <a:r>
              <a:rPr lang="en-MT" b="1" dirty="0"/>
              <a:t>196m</a:t>
            </a:r>
            <a:r>
              <a:rPr lang="en-MT" b="1" baseline="30000" dirty="0"/>
              <a:t>2  </a:t>
            </a:r>
            <a:r>
              <a:rPr lang="en-MT" dirty="0"/>
              <a:t> 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(81.6m long x 2.4m wide)</a:t>
            </a:r>
            <a:endParaRPr lang="en-MT" sz="16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T" dirty="0"/>
              <a:t>Hydrorock Aquifer System Footprint - </a:t>
            </a:r>
            <a:r>
              <a:rPr lang="en-MT" b="1" dirty="0"/>
              <a:t>144m</a:t>
            </a:r>
            <a:r>
              <a:rPr lang="en-MT" b="1" baseline="30000" dirty="0"/>
              <a:t>2</a:t>
            </a:r>
            <a:r>
              <a:rPr lang="en-MT" dirty="0"/>
              <a:t>   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(60.0m long x 2.4m wide)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MT" i="1" dirty="0"/>
              <a:t>Crated Sump System Footprint is </a:t>
            </a:r>
            <a:r>
              <a:rPr lang="en-MT" b="1" i="1" dirty="0"/>
              <a:t>52</a:t>
            </a:r>
            <a:r>
              <a:rPr lang="en-MT" b="1" dirty="0"/>
              <a:t>m</a:t>
            </a:r>
            <a:r>
              <a:rPr lang="en-MT" b="1" baseline="30000" dirty="0"/>
              <a:t>2</a:t>
            </a:r>
            <a:r>
              <a:rPr lang="en-MT" b="1" dirty="0"/>
              <a:t> more</a:t>
            </a:r>
            <a:r>
              <a:rPr lang="en-MT" b="1" i="1" dirty="0"/>
              <a:t> (36% larger) </a:t>
            </a:r>
            <a:r>
              <a:rPr lang="en-MT" i="1" dirty="0"/>
              <a:t>than Hydrorock Aquifer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="1" baseline="30000" dirty="0"/>
          </a:p>
        </p:txBody>
      </p:sp>
    </p:spTree>
    <p:extLst>
      <p:ext uri="{BB962C8B-B14F-4D97-AF65-F5344CB8AC3E}">
        <p14:creationId xmlns:p14="http://schemas.microsoft.com/office/powerpoint/2010/main" val="1886231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0A1C-3EA1-5E4B-9A00-F50E1D55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6" y="-166438"/>
            <a:ext cx="10515600" cy="1325563"/>
          </a:xfrm>
        </p:spPr>
        <p:txBody>
          <a:bodyPr>
            <a:normAutofit/>
          </a:bodyPr>
          <a:lstStyle/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System Excavation Footprint Comparison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B1F66-AC49-5649-A68E-F0EC4C4E6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11" y="3990766"/>
            <a:ext cx="10515600" cy="4351338"/>
          </a:xfrm>
        </p:spPr>
        <p:txBody>
          <a:bodyPr>
            <a:normAutofit/>
          </a:bodyPr>
          <a:lstStyle/>
          <a:p>
            <a:endParaRPr lang="en-MT" sz="1800" baseline="30000" dirty="0"/>
          </a:p>
          <a:p>
            <a:endParaRPr lang="en-MT" sz="1800" baseline="30000" dirty="0"/>
          </a:p>
          <a:p>
            <a:endParaRPr lang="en-MT" sz="1800" dirty="0"/>
          </a:p>
          <a:p>
            <a:endParaRPr lang="en-MT" sz="1800" dirty="0"/>
          </a:p>
          <a:p>
            <a:endParaRPr lang="en-MT" sz="1800" dirty="0"/>
          </a:p>
          <a:p>
            <a:endParaRPr lang="en-MT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3513A-1E8C-B54D-B7C3-FB1E964E8BDF}"/>
              </a:ext>
            </a:extLst>
          </p:cNvPr>
          <p:cNvSpPr txBox="1"/>
          <p:nvPr/>
        </p:nvSpPr>
        <p:spPr>
          <a:xfrm>
            <a:off x="669756" y="1042535"/>
            <a:ext cx="1130888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sz="2000" b="1" dirty="0">
                <a:solidFill>
                  <a:srgbClr val="FF0000"/>
                </a:solidFill>
              </a:rPr>
              <a:t>Required Excavation Footprint for Crated Sump System is far too big to fit Horse Paddock site</a:t>
            </a:r>
          </a:p>
          <a:p>
            <a:endParaRPr lang="en-MT" sz="2000" dirty="0"/>
          </a:p>
          <a:p>
            <a:endParaRPr lang="en-M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T" dirty="0"/>
              <a:t>Site’s available installation space footprint - </a:t>
            </a:r>
            <a:r>
              <a:rPr lang="en-MT" b="1" dirty="0"/>
              <a:t>185m</a:t>
            </a:r>
            <a:r>
              <a:rPr lang="en-MT" b="1" baseline="30000" dirty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T" dirty="0"/>
              <a:t>Crated Sump System Excavation Footprint  -  </a:t>
            </a:r>
            <a:r>
              <a:rPr lang="en-MT" b="1" dirty="0"/>
              <a:t>368m</a:t>
            </a:r>
            <a:r>
              <a:rPr lang="en-MT" b="1" baseline="30000" dirty="0"/>
              <a:t>2  </a:t>
            </a:r>
            <a:r>
              <a:rPr lang="en-MT" dirty="0"/>
              <a:t> 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(83.6m long x 4.4m wide)</a:t>
            </a:r>
            <a:endParaRPr lang="en-MT" sz="16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T" dirty="0"/>
              <a:t>Hydrorock Aquifer System Excavation Footprint - </a:t>
            </a:r>
            <a:r>
              <a:rPr lang="en-MT" b="1" dirty="0"/>
              <a:t>156m</a:t>
            </a:r>
            <a:r>
              <a:rPr lang="en-MT" b="1" baseline="30000" dirty="0"/>
              <a:t>2</a:t>
            </a:r>
            <a:r>
              <a:rPr lang="en-MT" dirty="0"/>
              <a:t>   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(60.2m long x 2.6m wide)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MT" i="1" dirty="0"/>
              <a:t>Crated Sump System Excavation Footprint is </a:t>
            </a:r>
            <a:r>
              <a:rPr lang="en-MT" b="1" i="1" dirty="0"/>
              <a:t>212m</a:t>
            </a:r>
            <a:r>
              <a:rPr lang="en-MT" b="1" baseline="30000" dirty="0"/>
              <a:t>2</a:t>
            </a:r>
            <a:r>
              <a:rPr lang="en-MT" b="1" dirty="0"/>
              <a:t> more</a:t>
            </a:r>
            <a:r>
              <a:rPr lang="en-MT" b="1" i="1" dirty="0"/>
              <a:t> (236% larger) </a:t>
            </a:r>
            <a:r>
              <a:rPr lang="en-MT" i="1" dirty="0"/>
              <a:t>than Hydrorock Aquifer System</a:t>
            </a:r>
          </a:p>
          <a:p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="1" baseline="30000" dirty="0"/>
          </a:p>
        </p:txBody>
      </p:sp>
    </p:spTree>
    <p:extLst>
      <p:ext uri="{BB962C8B-B14F-4D97-AF65-F5344CB8AC3E}">
        <p14:creationId xmlns:p14="http://schemas.microsoft.com/office/powerpoint/2010/main" val="349637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0A1C-3EA1-5E4B-9A00-F50E1D55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6" y="-166438"/>
            <a:ext cx="10515600" cy="1325563"/>
          </a:xfrm>
        </p:spPr>
        <p:txBody>
          <a:bodyPr>
            <a:normAutofit/>
          </a:bodyPr>
          <a:lstStyle/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System Excavation Volume Comparison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B1F66-AC49-5649-A68E-F0EC4C4E6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11" y="3990766"/>
            <a:ext cx="10515600" cy="4351338"/>
          </a:xfrm>
        </p:spPr>
        <p:txBody>
          <a:bodyPr>
            <a:normAutofit/>
          </a:bodyPr>
          <a:lstStyle/>
          <a:p>
            <a:endParaRPr lang="en-MT" sz="1800" baseline="30000" dirty="0"/>
          </a:p>
          <a:p>
            <a:endParaRPr lang="en-MT" sz="1800" baseline="30000" dirty="0"/>
          </a:p>
          <a:p>
            <a:endParaRPr lang="en-MT" sz="1800" dirty="0"/>
          </a:p>
          <a:p>
            <a:endParaRPr lang="en-MT" sz="1800" dirty="0"/>
          </a:p>
          <a:p>
            <a:endParaRPr lang="en-MT" sz="1800" dirty="0"/>
          </a:p>
          <a:p>
            <a:endParaRPr lang="en-MT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3513A-1E8C-B54D-B7C3-FB1E964E8BDF}"/>
              </a:ext>
            </a:extLst>
          </p:cNvPr>
          <p:cNvSpPr txBox="1"/>
          <p:nvPr/>
        </p:nvSpPr>
        <p:spPr>
          <a:xfrm>
            <a:off x="661009" y="1020574"/>
            <a:ext cx="11425262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sz="2000" b="1" dirty="0">
                <a:solidFill>
                  <a:srgbClr val="FF0000"/>
                </a:solidFill>
              </a:rPr>
              <a:t>Excavation Volume for Crated Sump System is 317m</a:t>
            </a:r>
            <a:r>
              <a:rPr lang="en-MT" sz="2000" b="1" baseline="30000" dirty="0">
                <a:solidFill>
                  <a:srgbClr val="FF0000"/>
                </a:solidFill>
              </a:rPr>
              <a:t>3</a:t>
            </a:r>
            <a:r>
              <a:rPr lang="en-MT" sz="2000" b="1" dirty="0">
                <a:solidFill>
                  <a:srgbClr val="FF0000"/>
                </a:solidFill>
              </a:rPr>
              <a:t> more (</a:t>
            </a:r>
            <a:r>
              <a:rPr lang="en-MT" sz="2000" b="1" baseline="30000" dirty="0"/>
              <a:t> </a:t>
            </a:r>
            <a:r>
              <a:rPr lang="en-MT" sz="2000" b="1" dirty="0">
                <a:solidFill>
                  <a:srgbClr val="FF0000"/>
                </a:solidFill>
              </a:rPr>
              <a:t>235% larger) than Hydrorock Aquifer System</a:t>
            </a:r>
          </a:p>
          <a:p>
            <a:endParaRPr lang="en-MT" sz="2000" dirty="0"/>
          </a:p>
          <a:p>
            <a:endParaRPr lang="en-MT" baseline="30000" dirty="0"/>
          </a:p>
          <a:p>
            <a:r>
              <a:rPr lang="en-MT" sz="2000" u="sng" dirty="0"/>
              <a:t>Crated Sump System: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MT" dirty="0"/>
              <a:t> Excavation Volume  -   </a:t>
            </a:r>
            <a:r>
              <a:rPr lang="en-MT" b="1" dirty="0"/>
              <a:t>552m</a:t>
            </a:r>
            <a:r>
              <a:rPr lang="en-MT" b="1" baseline="30000" dirty="0"/>
              <a:t>3  </a:t>
            </a:r>
            <a:r>
              <a:rPr lang="en-MT" dirty="0"/>
              <a:t> 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(83.6m long x 4.4m wide x 1.5m high)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MT" dirty="0"/>
              <a:t> Excavation Weight  -   </a:t>
            </a:r>
            <a:r>
              <a:rPr lang="en-MT" b="1" dirty="0"/>
              <a:t> 717t</a:t>
            </a:r>
            <a:r>
              <a:rPr lang="en-MT" dirty="0"/>
              <a:t>	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(soil weight factor 1.3t per m</a:t>
            </a:r>
            <a:r>
              <a:rPr lang="en-MT" sz="16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M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MT" dirty="0"/>
              <a:t>Excavated Soil Volume -  </a:t>
            </a:r>
            <a:r>
              <a:rPr lang="en-MT" b="1" dirty="0"/>
              <a:t>717m</a:t>
            </a:r>
            <a:r>
              <a:rPr lang="en-MT" b="1" baseline="30000" dirty="0"/>
              <a:t>3 </a:t>
            </a:r>
            <a:r>
              <a:rPr lang="en-MT" b="1" dirty="0"/>
              <a:t> 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(excavated soil swell factor 30%)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aseline="30000" dirty="0"/>
          </a:p>
          <a:p>
            <a:r>
              <a:rPr lang="en-MT" sz="2000" u="sng" dirty="0"/>
              <a:t>Hydrorock Aquifer System: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MT" dirty="0"/>
              <a:t> Excavation Volume  -   </a:t>
            </a:r>
            <a:r>
              <a:rPr lang="en-MT" b="1" dirty="0"/>
              <a:t>235m</a:t>
            </a:r>
            <a:r>
              <a:rPr lang="en-MT" b="1" baseline="30000" dirty="0"/>
              <a:t>3  </a:t>
            </a:r>
            <a:r>
              <a:rPr lang="en-MT" dirty="0"/>
              <a:t> 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(60.2m long x 2.6m wide x 1.5m high)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MT" dirty="0"/>
              <a:t> Excavation Weight  -   </a:t>
            </a:r>
            <a:r>
              <a:rPr lang="en-MT" b="1" dirty="0"/>
              <a:t> 305t</a:t>
            </a:r>
            <a:r>
              <a:rPr lang="en-MT" dirty="0"/>
              <a:t>	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(soil weight factor 1.3t per m</a:t>
            </a:r>
            <a:r>
              <a:rPr lang="en-MT" sz="16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M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MT" dirty="0"/>
              <a:t>Excavated Soil Volume -  </a:t>
            </a:r>
            <a:r>
              <a:rPr lang="en-MT" b="1" dirty="0"/>
              <a:t>305m</a:t>
            </a:r>
            <a:r>
              <a:rPr lang="en-MT" b="1" baseline="30000" dirty="0"/>
              <a:t>3 </a:t>
            </a:r>
            <a:r>
              <a:rPr lang="en-MT" b="1" dirty="0"/>
              <a:t> 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(excavated soil swell factor 30%)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="1" baseline="30000" dirty="0"/>
          </a:p>
        </p:txBody>
      </p:sp>
    </p:spTree>
    <p:extLst>
      <p:ext uri="{BB962C8B-B14F-4D97-AF65-F5344CB8AC3E}">
        <p14:creationId xmlns:p14="http://schemas.microsoft.com/office/powerpoint/2010/main" val="3855515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0A1C-3EA1-5E4B-9A00-F50E1D55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6" y="-166438"/>
            <a:ext cx="10515600" cy="1325563"/>
          </a:xfrm>
        </p:spPr>
        <p:txBody>
          <a:bodyPr>
            <a:normAutofit/>
          </a:bodyPr>
          <a:lstStyle/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System Spoil-Away Volume Comparison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B1F66-AC49-5649-A68E-F0EC4C4E6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11" y="3990766"/>
            <a:ext cx="10515600" cy="4351338"/>
          </a:xfrm>
        </p:spPr>
        <p:txBody>
          <a:bodyPr>
            <a:normAutofit/>
          </a:bodyPr>
          <a:lstStyle/>
          <a:p>
            <a:endParaRPr lang="en-MT" sz="1800" baseline="30000" dirty="0"/>
          </a:p>
          <a:p>
            <a:endParaRPr lang="en-MT" sz="1800" baseline="30000" dirty="0"/>
          </a:p>
          <a:p>
            <a:endParaRPr lang="en-MT" sz="1800" dirty="0"/>
          </a:p>
          <a:p>
            <a:endParaRPr lang="en-MT" sz="1800" dirty="0"/>
          </a:p>
          <a:p>
            <a:endParaRPr lang="en-MT" sz="1800" dirty="0"/>
          </a:p>
          <a:p>
            <a:endParaRPr lang="en-MT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3513A-1E8C-B54D-B7C3-FB1E964E8BDF}"/>
              </a:ext>
            </a:extLst>
          </p:cNvPr>
          <p:cNvSpPr txBox="1"/>
          <p:nvPr/>
        </p:nvSpPr>
        <p:spPr>
          <a:xfrm>
            <a:off x="661009" y="1020574"/>
            <a:ext cx="11425262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sz="2000" b="1" dirty="0">
                <a:solidFill>
                  <a:srgbClr val="FF0000"/>
                </a:solidFill>
              </a:rPr>
              <a:t>Spoil-Away for Crated Sump System is 66m</a:t>
            </a:r>
            <a:r>
              <a:rPr lang="en-MT" sz="2000" b="1" baseline="30000" dirty="0">
                <a:solidFill>
                  <a:srgbClr val="FF0000"/>
                </a:solidFill>
              </a:rPr>
              <a:t>3 </a:t>
            </a:r>
            <a:r>
              <a:rPr lang="en-MT" sz="2000" b="1" dirty="0">
                <a:solidFill>
                  <a:srgbClr val="FF0000"/>
                </a:solidFill>
              </a:rPr>
              <a:t>more (28% larger) than Hydrorock Aquifer System</a:t>
            </a:r>
          </a:p>
          <a:p>
            <a:endParaRPr lang="en-MT" sz="2000" dirty="0"/>
          </a:p>
          <a:p>
            <a:endParaRPr lang="en-MT" baseline="30000" dirty="0"/>
          </a:p>
          <a:p>
            <a:r>
              <a:rPr lang="en-MT" sz="2000" u="sng" dirty="0"/>
              <a:t>Crated Sump System: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MT" dirty="0"/>
              <a:t>Spoil-Away Volume  -   </a:t>
            </a:r>
            <a:r>
              <a:rPr lang="en-MT" b="1" dirty="0"/>
              <a:t>300m</a:t>
            </a:r>
            <a:r>
              <a:rPr lang="en-MT" b="1" baseline="30000" dirty="0"/>
              <a:t>3  </a:t>
            </a:r>
            <a:r>
              <a:rPr lang="en-MT" dirty="0"/>
              <a:t> 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(Excavation 83.6m L x 2.4m W x 1.15m H = volume 231m</a:t>
            </a:r>
            <a:r>
              <a:rPr lang="en-MT" sz="16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x 1.3 swell factor)</a:t>
            </a:r>
            <a:endParaRPr lang="en-MT" sz="16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MT" dirty="0"/>
              <a:t>Spoil-Away Weight  -   </a:t>
            </a:r>
            <a:r>
              <a:rPr lang="en-MT" b="1" dirty="0"/>
              <a:t> 300t</a:t>
            </a:r>
            <a:r>
              <a:rPr lang="en-MT" dirty="0"/>
              <a:t>	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(Soil weight factor 1.3t per m</a:t>
            </a:r>
            <a:r>
              <a:rPr lang="en-MT" sz="16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was applied during excavation)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MT" dirty="0"/>
              <a:t>No. Lorry Loads  -            </a:t>
            </a:r>
            <a:r>
              <a:rPr lang="en-MT" b="1" dirty="0"/>
              <a:t>12</a:t>
            </a:r>
            <a:r>
              <a:rPr lang="en-MT" b="1" baseline="30000" dirty="0"/>
              <a:t> </a:t>
            </a:r>
            <a:r>
              <a:rPr lang="en-MT" b="1" dirty="0"/>
              <a:t>      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(26t lorries)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aseline="30000" dirty="0"/>
          </a:p>
          <a:p>
            <a:r>
              <a:rPr lang="en-MT" sz="2000" u="sng" dirty="0"/>
              <a:t>Hydrorock Aquifer System: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MT" dirty="0"/>
              <a:t> Spoil-Away Volume  -   </a:t>
            </a:r>
            <a:r>
              <a:rPr lang="en-MT" b="1" dirty="0"/>
              <a:t>234m</a:t>
            </a:r>
            <a:r>
              <a:rPr lang="en-MT" b="1" baseline="30000" dirty="0"/>
              <a:t>3  </a:t>
            </a:r>
            <a:r>
              <a:rPr lang="en-MT" dirty="0"/>
              <a:t> 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(Excavation 60.2m L x 2.6m W x 1.15m H = volume 180m</a:t>
            </a:r>
            <a:r>
              <a:rPr lang="en-MT" sz="16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x swell factor)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MT" dirty="0"/>
              <a:t> Spoil-Away Weight  -   </a:t>
            </a:r>
            <a:r>
              <a:rPr lang="en-MT" b="1" dirty="0"/>
              <a:t> 234t</a:t>
            </a:r>
            <a:r>
              <a:rPr lang="en-MT" dirty="0"/>
              <a:t>	  </a:t>
            </a:r>
            <a:r>
              <a:rPr lang="en-MT" sz="1600" dirty="0"/>
              <a:t>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(Soil weight factor 1.3t per m</a:t>
            </a:r>
            <a:r>
              <a:rPr lang="en-MT" sz="16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was applied during excavation)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MT" dirty="0"/>
              <a:t>  No. Lorry Loads -               </a:t>
            </a:r>
            <a:r>
              <a:rPr lang="en-MT" b="1" dirty="0"/>
              <a:t>8</a:t>
            </a:r>
            <a:r>
              <a:rPr lang="en-MT" b="1" baseline="30000" dirty="0"/>
              <a:t> </a:t>
            </a:r>
            <a:r>
              <a:rPr lang="en-MT" b="1" dirty="0"/>
              <a:t>       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(excavated soil swell factor 30%)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="1" baseline="30000" dirty="0"/>
          </a:p>
        </p:txBody>
      </p:sp>
    </p:spTree>
    <p:extLst>
      <p:ext uri="{BB962C8B-B14F-4D97-AF65-F5344CB8AC3E}">
        <p14:creationId xmlns:p14="http://schemas.microsoft.com/office/powerpoint/2010/main" val="1457859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0A1C-3EA1-5E4B-9A00-F50E1D55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6" y="-166438"/>
            <a:ext cx="10515600" cy="1325563"/>
          </a:xfrm>
        </p:spPr>
        <p:txBody>
          <a:bodyPr>
            <a:normAutofit/>
          </a:bodyPr>
          <a:lstStyle/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System Backfill Volume Comparison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B1F66-AC49-5649-A68E-F0EC4C4E6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11" y="3990766"/>
            <a:ext cx="10515600" cy="4351338"/>
          </a:xfrm>
        </p:spPr>
        <p:txBody>
          <a:bodyPr>
            <a:normAutofit/>
          </a:bodyPr>
          <a:lstStyle/>
          <a:p>
            <a:endParaRPr lang="en-MT" sz="1800" baseline="30000" dirty="0"/>
          </a:p>
          <a:p>
            <a:endParaRPr lang="en-MT" sz="1800" baseline="30000" dirty="0"/>
          </a:p>
          <a:p>
            <a:endParaRPr lang="en-MT" sz="1800" dirty="0"/>
          </a:p>
          <a:p>
            <a:endParaRPr lang="en-MT" sz="1800" dirty="0"/>
          </a:p>
          <a:p>
            <a:endParaRPr lang="en-MT" sz="1800" dirty="0"/>
          </a:p>
          <a:p>
            <a:endParaRPr lang="en-MT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3513A-1E8C-B54D-B7C3-FB1E964E8BDF}"/>
              </a:ext>
            </a:extLst>
          </p:cNvPr>
          <p:cNvSpPr txBox="1"/>
          <p:nvPr/>
        </p:nvSpPr>
        <p:spPr>
          <a:xfrm>
            <a:off x="661009" y="1020574"/>
            <a:ext cx="1142526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sz="2000" b="1" dirty="0">
                <a:solidFill>
                  <a:srgbClr val="FF0000"/>
                </a:solidFill>
              </a:rPr>
              <a:t>Backfill for Crated Sump System is 112m</a:t>
            </a:r>
            <a:r>
              <a:rPr lang="en-MT" sz="2000" b="1" baseline="30000" dirty="0">
                <a:solidFill>
                  <a:srgbClr val="FF0000"/>
                </a:solidFill>
              </a:rPr>
              <a:t>3 </a:t>
            </a:r>
            <a:r>
              <a:rPr lang="en-MT" sz="2000" b="1" dirty="0">
                <a:solidFill>
                  <a:srgbClr val="FF0000"/>
                </a:solidFill>
              </a:rPr>
              <a:t>more (37% larger) than Hydrorock Aquifer System</a:t>
            </a:r>
          </a:p>
          <a:p>
            <a:endParaRPr lang="en-MT" sz="2000" dirty="0"/>
          </a:p>
          <a:p>
            <a:endParaRPr lang="en-MT" baseline="30000" dirty="0"/>
          </a:p>
          <a:p>
            <a:r>
              <a:rPr lang="en-MT" sz="2000" u="sng" dirty="0"/>
              <a:t>Crated Sump System: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MT" dirty="0"/>
              <a:t>Backfill Volume  -   </a:t>
            </a:r>
            <a:r>
              <a:rPr lang="en-MT" b="1" dirty="0"/>
              <a:t>417m</a:t>
            </a:r>
            <a:r>
              <a:rPr lang="en-MT" b="1" baseline="30000" dirty="0"/>
              <a:t>3  </a:t>
            </a:r>
            <a:r>
              <a:rPr lang="en-MT" dirty="0"/>
              <a:t>        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(717t Excavated Soil Volume – 300t Spoil-Away Volume)</a:t>
            </a:r>
            <a:endParaRPr lang="en-MT" sz="16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MT" dirty="0"/>
              <a:t>Backfill Weight   -   </a:t>
            </a:r>
            <a:r>
              <a:rPr lang="en-MT" b="1" dirty="0"/>
              <a:t>417t</a:t>
            </a:r>
            <a:r>
              <a:rPr lang="en-MT" dirty="0"/>
              <a:t>	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(Soil weight factor 1.3t per m</a:t>
            </a:r>
            <a:r>
              <a:rPr lang="en-MT" sz="16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was applied during excavation)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aseline="30000" dirty="0"/>
          </a:p>
          <a:p>
            <a:r>
              <a:rPr lang="en-MT" sz="2000" u="sng" dirty="0"/>
              <a:t>Hydrorock Aquifer System: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MT" dirty="0"/>
              <a:t> Backfill Volume  -   </a:t>
            </a:r>
            <a:r>
              <a:rPr lang="en-MT" b="1" dirty="0"/>
              <a:t>305m</a:t>
            </a:r>
            <a:r>
              <a:rPr lang="en-MT" b="1" baseline="30000" dirty="0"/>
              <a:t>3  </a:t>
            </a:r>
            <a:r>
              <a:rPr lang="en-MT" dirty="0"/>
              <a:t> 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(Excavation 60.2m L x 2.6m W x 1.15m H = volume 180m</a:t>
            </a:r>
            <a:r>
              <a:rPr lang="en-MT" sz="16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x swell factor)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MT" dirty="0"/>
              <a:t> Backfill Weight  -   </a:t>
            </a:r>
            <a:r>
              <a:rPr lang="en-MT" b="1" dirty="0"/>
              <a:t> 305t</a:t>
            </a:r>
            <a:r>
              <a:rPr lang="en-MT" dirty="0"/>
              <a:t>	  </a:t>
            </a:r>
            <a:r>
              <a:rPr lang="en-MT" sz="1600" dirty="0"/>
              <a:t>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(Soil weight factor 1.3t per m</a:t>
            </a:r>
            <a:r>
              <a:rPr lang="en-MT" sz="16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was applied during excavation)</a:t>
            </a:r>
          </a:p>
          <a:p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="1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="1" baseline="30000" dirty="0"/>
          </a:p>
          <a:p>
            <a:endParaRPr lang="en-MT" b="1" baseline="30000" dirty="0"/>
          </a:p>
        </p:txBody>
      </p:sp>
    </p:spTree>
    <p:extLst>
      <p:ext uri="{BB962C8B-B14F-4D97-AF65-F5344CB8AC3E}">
        <p14:creationId xmlns:p14="http://schemas.microsoft.com/office/powerpoint/2010/main" val="2565635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3C705-0421-EB4C-8542-51A6BA8A3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MT" sz="1800" dirty="0"/>
              <a:t>Volume of excavation – Crated Sump system excavated soil will completely block road – Hydrorock could be managed on Verge or part of one lane of road</a:t>
            </a:r>
          </a:p>
          <a:p>
            <a:pPr>
              <a:lnSpc>
                <a:spcPct val="150000"/>
              </a:lnSpc>
            </a:pPr>
            <a:r>
              <a:rPr lang="en-MT" sz="1800" dirty="0"/>
              <a:t>Traffic Management Sort-term Traffic Control with Hydrorock – Road Closure / Traffic Diversion with Crates</a:t>
            </a:r>
          </a:p>
          <a:p>
            <a:pPr>
              <a:lnSpc>
                <a:spcPct val="150000"/>
              </a:lnSpc>
            </a:pPr>
            <a:r>
              <a:rPr lang="en-MT" sz="1800" dirty="0"/>
              <a:t>Site Movement – Vastly more Equipment Vehicle movement (HSE Risk) on and along road and on verge</a:t>
            </a:r>
          </a:p>
          <a:p>
            <a:pPr>
              <a:lnSpc>
                <a:spcPct val="150000"/>
              </a:lnSpc>
            </a:pPr>
            <a:r>
              <a:rPr lang="en-MT" sz="1800" dirty="0"/>
              <a:t>Length of Time – Crates minimum 3 X longer than Hydrorock </a:t>
            </a:r>
          </a:p>
          <a:p>
            <a:endParaRPr lang="en-MT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898F6C-5294-174D-A6B4-94A4F135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85" y="-67137"/>
            <a:ext cx="10982498" cy="1325563"/>
          </a:xfrm>
        </p:spPr>
        <p:txBody>
          <a:bodyPr>
            <a:normAutofit/>
          </a:bodyPr>
          <a:lstStyle/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Project Disruption / Inconvenience Comparison</a:t>
            </a:r>
          </a:p>
        </p:txBody>
      </p:sp>
    </p:spTree>
    <p:extLst>
      <p:ext uri="{BB962C8B-B14F-4D97-AF65-F5344CB8AC3E}">
        <p14:creationId xmlns:p14="http://schemas.microsoft.com/office/powerpoint/2010/main" val="3937313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64D6133-8CBC-804C-B15A-F540F931C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958" y="1649126"/>
            <a:ext cx="4676081" cy="3521392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7898F6C-5294-174D-A6B4-94A4F135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8700"/>
            <a:ext cx="10982498" cy="1325563"/>
          </a:xfrm>
        </p:spPr>
        <p:txBody>
          <a:bodyPr>
            <a:normAutofit/>
          </a:bodyPr>
          <a:lstStyle/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Cost Comparison</a:t>
            </a:r>
          </a:p>
        </p:txBody>
      </p:sp>
      <p:pic>
        <p:nvPicPr>
          <p:cNvPr id="7" name="Picture 6" descr="A picture containing text, container, box, indoor&#10;&#10;Description automatically generated">
            <a:extLst>
              <a:ext uri="{FF2B5EF4-FFF2-40B4-BE49-F238E27FC236}">
                <a16:creationId xmlns:a16="http://schemas.microsoft.com/office/drawing/2014/main" id="{C531FEC9-1651-AE45-9018-4D04FC0A1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449" y="1507196"/>
            <a:ext cx="2279639" cy="2009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C921BC-961B-C44B-931C-E575D01C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59436" y="1649125"/>
            <a:ext cx="1277391" cy="1228350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C1A4600E-1C21-2840-9337-36C8FDF1B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8897" y="1649125"/>
            <a:ext cx="921263" cy="1228350"/>
          </a:xfrm>
          <a:prstGeom prst="rect">
            <a:avLst/>
          </a:prstGeom>
        </p:spPr>
      </p:pic>
      <p:pic>
        <p:nvPicPr>
          <p:cNvPr id="13" name="Picture 12" descr="A picture containing ground, floor&#10;&#10;Description automatically generated">
            <a:extLst>
              <a:ext uri="{FF2B5EF4-FFF2-40B4-BE49-F238E27FC236}">
                <a16:creationId xmlns:a16="http://schemas.microsoft.com/office/drawing/2014/main" id="{E4CDA2A8-4B76-5942-AC7E-32FCD95C31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7330" y="1649125"/>
            <a:ext cx="921263" cy="12283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4450CF-04BD-1B4D-88E3-C7EFE2D307ED}"/>
              </a:ext>
            </a:extLst>
          </p:cNvPr>
          <p:cNvSpPr txBox="1"/>
          <p:nvPr/>
        </p:nvSpPr>
        <p:spPr>
          <a:xfrm>
            <a:off x="6467302" y="3861262"/>
            <a:ext cx="5034740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sz="1600" dirty="0"/>
              <a:t>Full Price of System per m</a:t>
            </a:r>
            <a:r>
              <a:rPr lang="en-MT" sz="1600" baseline="30000" dirty="0"/>
              <a:t>3</a:t>
            </a:r>
            <a:r>
              <a:rPr lang="en-MT" sz="1600" dirty="0"/>
              <a:t> - £511</a:t>
            </a:r>
          </a:p>
          <a:p>
            <a:endParaRPr lang="en-MT" sz="1600" baseline="30000" dirty="0"/>
          </a:p>
          <a:p>
            <a:r>
              <a:rPr lang="en-MT" sz="1600" dirty="0"/>
              <a:t>25% Discount Price of System per m</a:t>
            </a:r>
            <a:r>
              <a:rPr lang="en-MT" sz="1600" baseline="30000" dirty="0"/>
              <a:t>3 </a:t>
            </a:r>
            <a:r>
              <a:rPr lang="en-MT" sz="1600" dirty="0"/>
              <a:t> - £383</a:t>
            </a:r>
          </a:p>
          <a:p>
            <a:endParaRPr lang="en-MT" sz="1600" dirty="0"/>
          </a:p>
          <a:p>
            <a:r>
              <a:rPr lang="en-MT" sz="1600" dirty="0"/>
              <a:t>Cost includes all necessary ancillaries - such as connectors between Blocks / flexible piping / geogrids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959C09-CB9A-E545-B946-ACD66A92D3A2}"/>
              </a:ext>
            </a:extLst>
          </p:cNvPr>
          <p:cNvSpPr/>
          <p:nvPr/>
        </p:nvSpPr>
        <p:spPr>
          <a:xfrm>
            <a:off x="580510" y="847531"/>
            <a:ext cx="2172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T" u="sng" dirty="0"/>
              <a:t>Crated Sump System: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D609E7-8B6B-734D-9FB1-0608082B8703}"/>
              </a:ext>
            </a:extLst>
          </p:cNvPr>
          <p:cNvSpPr/>
          <p:nvPr/>
        </p:nvSpPr>
        <p:spPr>
          <a:xfrm>
            <a:off x="6107776" y="847531"/>
            <a:ext cx="2728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T" u="sng" dirty="0"/>
              <a:t>Hydrorock Aquifer System: </a:t>
            </a:r>
          </a:p>
        </p:txBody>
      </p:sp>
    </p:spTree>
    <p:extLst>
      <p:ext uri="{BB962C8B-B14F-4D97-AF65-F5344CB8AC3E}">
        <p14:creationId xmlns:p14="http://schemas.microsoft.com/office/powerpoint/2010/main" val="2514820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3C705-0421-EB4C-8542-51A6BA8A3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745" y="2461729"/>
            <a:ext cx="1098249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T" sz="1800" dirty="0"/>
              <a:t>201m</a:t>
            </a:r>
            <a:r>
              <a:rPr lang="en-MT" sz="1800" baseline="30000" dirty="0"/>
              <a:t>3</a:t>
            </a:r>
            <a:r>
              <a:rPr lang="en-MT" sz="1800" dirty="0"/>
              <a:t>  @   £449 / m</a:t>
            </a:r>
            <a:r>
              <a:rPr lang="en-MT" sz="1800" baseline="30000" dirty="0"/>
              <a:t>3</a:t>
            </a:r>
            <a:r>
              <a:rPr lang="en-MT" sz="1800" dirty="0"/>
              <a:t>  =   £90,249				132m</a:t>
            </a:r>
            <a:r>
              <a:rPr lang="en-MT" sz="1800" baseline="30000" dirty="0"/>
              <a:t>3</a:t>
            </a:r>
            <a:r>
              <a:rPr lang="en-MT" sz="1800" dirty="0"/>
              <a:t>  @   £511 / m</a:t>
            </a:r>
            <a:r>
              <a:rPr lang="en-MT" sz="1800" baseline="30000" dirty="0"/>
              <a:t>3</a:t>
            </a:r>
            <a:r>
              <a:rPr lang="en-MT" sz="1800" dirty="0"/>
              <a:t>  =   £67,490</a:t>
            </a:r>
          </a:p>
          <a:p>
            <a:pPr marL="0" indent="0">
              <a:buNone/>
            </a:pPr>
            <a:r>
              <a:rPr lang="en-MT" sz="1800" dirty="0"/>
              <a:t>(Crates plus ancillaries)					(Blocks plus ancillaries)</a:t>
            </a:r>
          </a:p>
          <a:p>
            <a:pPr marL="0" indent="0">
              <a:buNone/>
            </a:pPr>
            <a:endParaRPr lang="en-MT" sz="1800" dirty="0"/>
          </a:p>
          <a:p>
            <a:pPr marL="0" indent="0">
              <a:buNone/>
            </a:pPr>
            <a:r>
              <a:rPr lang="en-MT" sz="1800" b="1" dirty="0"/>
              <a:t>Plus currently uncosted additional activities, amounts   		Special Project discount price (-X%)</a:t>
            </a:r>
          </a:p>
          <a:p>
            <a:pPr marL="0" indent="0">
              <a:buNone/>
            </a:pPr>
            <a:r>
              <a:rPr lang="en-GB" sz="1800" b="1" dirty="0"/>
              <a:t>&amp; volumes to those required for Hydrorock system</a:t>
            </a:r>
            <a:r>
              <a:rPr lang="en-MT" sz="1800" dirty="0"/>
              <a:t>		132m</a:t>
            </a:r>
            <a:r>
              <a:rPr lang="en-MT" sz="1800" baseline="30000" dirty="0"/>
              <a:t>3</a:t>
            </a:r>
            <a:r>
              <a:rPr lang="en-MT" sz="1800" dirty="0"/>
              <a:t>  @   £XXX / m</a:t>
            </a:r>
            <a:r>
              <a:rPr lang="en-MT" sz="1800" baseline="30000" dirty="0"/>
              <a:t>3</a:t>
            </a:r>
            <a:r>
              <a:rPr lang="en-MT" sz="1800" dirty="0"/>
              <a:t>  =   £XX,XXX</a:t>
            </a:r>
          </a:p>
          <a:p>
            <a:r>
              <a:rPr lang="en-MT" sz="1800" dirty="0"/>
              <a:t>Time assembling crates / system &amp; wrapping system 		(Blocks plus ancillaries)</a:t>
            </a:r>
          </a:p>
          <a:p>
            <a:r>
              <a:rPr lang="en-MT" sz="1800" dirty="0"/>
              <a:t>317m</a:t>
            </a:r>
            <a:r>
              <a:rPr lang="en-MT" sz="1800" baseline="30000" dirty="0"/>
              <a:t>3</a:t>
            </a:r>
            <a:r>
              <a:rPr lang="en-MT" sz="1800" dirty="0"/>
              <a:t>  Additional Excavation</a:t>
            </a:r>
          </a:p>
          <a:p>
            <a:r>
              <a:rPr lang="en-MT" sz="1800" dirty="0"/>
              <a:t>66t Additional Spoil-Away</a:t>
            </a:r>
          </a:p>
          <a:p>
            <a:r>
              <a:rPr lang="en-MT" sz="1800" dirty="0"/>
              <a:t>112t Additional Backfill</a:t>
            </a:r>
          </a:p>
          <a:p>
            <a:r>
              <a:rPr lang="en-MT" sz="1800" dirty="0"/>
              <a:t>7.5t  Additional Drainage San</a:t>
            </a:r>
          </a:p>
          <a:p>
            <a:r>
              <a:rPr lang="en-MT" sz="1800" dirty="0"/>
              <a:t>Road Traffic Management </a:t>
            </a:r>
          </a:p>
          <a:p>
            <a:endParaRPr lang="en-MT" sz="1800" dirty="0"/>
          </a:p>
          <a:p>
            <a:pPr marL="0" indent="0">
              <a:buNone/>
            </a:pPr>
            <a:endParaRPr lang="en-MT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898F6C-5294-174D-A6B4-94A4F135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3" y="196712"/>
            <a:ext cx="10982498" cy="1325563"/>
          </a:xfrm>
        </p:spPr>
        <p:txBody>
          <a:bodyPr>
            <a:normAutofit/>
          </a:bodyPr>
          <a:lstStyle/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Cost Comparison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9EF08F-D35C-2748-BCE9-0B28E9AB7B3B}"/>
              </a:ext>
            </a:extLst>
          </p:cNvPr>
          <p:cNvSpPr/>
          <p:nvPr/>
        </p:nvSpPr>
        <p:spPr>
          <a:xfrm>
            <a:off x="580510" y="1866021"/>
            <a:ext cx="2172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T" u="sng" dirty="0"/>
              <a:t>Crated Sump System: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060173-7C3E-7C40-A9E5-1552F41FB2F1}"/>
              </a:ext>
            </a:extLst>
          </p:cNvPr>
          <p:cNvSpPr/>
          <p:nvPr/>
        </p:nvSpPr>
        <p:spPr>
          <a:xfrm>
            <a:off x="7020339" y="1866021"/>
            <a:ext cx="2728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T" u="sng" dirty="0"/>
              <a:t>Hydrorock Aquifer System: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6AB2C8-2955-BF4A-820A-EE4C62C11F83}"/>
              </a:ext>
            </a:extLst>
          </p:cNvPr>
          <p:cNvCxnSpPr/>
          <p:nvPr/>
        </p:nvCxnSpPr>
        <p:spPr>
          <a:xfrm>
            <a:off x="6281530" y="2047461"/>
            <a:ext cx="0" cy="440303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786FAA8B-80AC-9B4D-AC10-5E5928F0E3CD}"/>
              </a:ext>
            </a:extLst>
          </p:cNvPr>
          <p:cNvSpPr txBox="1">
            <a:spLocks/>
          </p:cNvSpPr>
          <p:nvPr/>
        </p:nvSpPr>
        <p:spPr>
          <a:xfrm>
            <a:off x="351183" y="198265"/>
            <a:ext cx="109824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T" sz="3200">
                <a:solidFill>
                  <a:srgbClr val="00B0F0"/>
                </a:solidFill>
                <a:latin typeface="+mn-lt"/>
              </a:rPr>
              <a:t>Cost Comparison</a:t>
            </a:r>
            <a:endParaRPr lang="en-MT" sz="32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7050BF-169B-664F-B3DA-0D06621EDAE8}"/>
              </a:ext>
            </a:extLst>
          </p:cNvPr>
          <p:cNvSpPr/>
          <p:nvPr/>
        </p:nvSpPr>
        <p:spPr>
          <a:xfrm>
            <a:off x="351182" y="1104889"/>
            <a:ext cx="112270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T" b="1" dirty="0">
                <a:solidFill>
                  <a:srgbClr val="FF0000"/>
                </a:solidFill>
              </a:rPr>
              <a:t>Project cost of Hydrorock Blocks significantly less than Crates –  Hydrorock Total installed cost less than 40% of Crates</a:t>
            </a:r>
          </a:p>
        </p:txBody>
      </p:sp>
    </p:spTree>
    <p:extLst>
      <p:ext uri="{BB962C8B-B14F-4D97-AF65-F5344CB8AC3E}">
        <p14:creationId xmlns:p14="http://schemas.microsoft.com/office/powerpoint/2010/main" val="2959102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1635F-302C-4945-93FB-BB390C77B83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2504" y="1033673"/>
            <a:ext cx="6084150" cy="573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Mitigates Flooding by 25-year rain event (231m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Buffers ~70% (160m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of rain event water volume in 1</a:t>
            </a:r>
            <a:r>
              <a:rPr lang="en-US" sz="1600" baseline="30000" dirty="0" err="1">
                <a:solidFill>
                  <a:prstClr val="black"/>
                </a:solidFill>
                <a:latin typeface="Calibri" panose="020F0502020204030204"/>
              </a:rPr>
              <a:t>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hour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 than ~ 30% (71m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of rain event water on road at end of 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Zero water on road within 3.5hrs of rain event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 of Buffered water capacity available within 6hrs of rain event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100% empty within 9hrs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Mitigates Flooding by 75-year rain event (331m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Buffers ~50% (160m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rain event water volume within 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hour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Zero on road within 7hrs of rain event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 of Buffered water capacity available within 10hrs of rain event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100% empty within 12hrs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2FF9F3-5436-49AF-94D2-820AC987B595}"/>
              </a:ext>
            </a:extLst>
          </p:cNvPr>
          <p:cNvSpPr txBox="1"/>
          <p:nvPr/>
        </p:nvSpPr>
        <p:spPr>
          <a:xfrm>
            <a:off x="322528" y="137897"/>
            <a:ext cx="11305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Calibri" charset="0"/>
                <a:cs typeface="Calibri" charset="0"/>
              </a:rPr>
              <a:t>System Infiltration Performance Comparison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74A35-4800-7146-A8EE-AFCD72396CD2}"/>
              </a:ext>
            </a:extLst>
          </p:cNvPr>
          <p:cNvSpPr txBox="1"/>
          <p:nvPr/>
        </p:nvSpPr>
        <p:spPr>
          <a:xfrm>
            <a:off x="187682" y="1091864"/>
            <a:ext cx="5974822" cy="434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Mitigates Flooding by 25-year rain event (231m</a:t>
            </a:r>
            <a:r>
              <a:rPr kumimoji="0" lang="en-US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Buffers ~ 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70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water (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160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of rain event water in 1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hr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Less than ~ 30% (71m</a:t>
            </a:r>
            <a:r>
              <a:rPr lang="en-US" sz="1600" baseline="30000" dirty="0">
                <a:solidFill>
                  <a:prstClr val="black"/>
                </a:solidFill>
              </a:rPr>
              <a:t>3</a:t>
            </a:r>
            <a:r>
              <a:rPr lang="en-US" sz="1600" dirty="0">
                <a:solidFill>
                  <a:prstClr val="black"/>
                </a:solidFill>
              </a:rPr>
              <a:t>) of rain event water on road at end of 1</a:t>
            </a:r>
            <a:r>
              <a:rPr lang="en-US" sz="1600" baseline="30000" dirty="0">
                <a:solidFill>
                  <a:prstClr val="black"/>
                </a:solidFill>
              </a:rPr>
              <a:t>st</a:t>
            </a:r>
            <a:r>
              <a:rPr lang="en-US" sz="1600" dirty="0">
                <a:solidFill>
                  <a:prstClr val="black"/>
                </a:solidFill>
              </a:rPr>
              <a:t> hr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Zero water on road within 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8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 Block capacity available within 14hrs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Blocks 100% empty within 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21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C95151-562A-1248-AD2A-CC84E32727B8}"/>
              </a:ext>
            </a:extLst>
          </p:cNvPr>
          <p:cNvSpPr/>
          <p:nvPr/>
        </p:nvSpPr>
        <p:spPr>
          <a:xfrm>
            <a:off x="239688" y="1296416"/>
            <a:ext cx="23945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T" sz="2000" u="sng" dirty="0"/>
              <a:t>Crated Sump System: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93DDC1-A94E-3B42-AD1A-549D7696DD63}"/>
              </a:ext>
            </a:extLst>
          </p:cNvPr>
          <p:cNvSpPr/>
          <p:nvPr/>
        </p:nvSpPr>
        <p:spPr>
          <a:xfrm>
            <a:off x="6129252" y="1254851"/>
            <a:ext cx="3012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T" sz="2000" u="sng" dirty="0"/>
              <a:t>Hydrorock Aquifer System: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0A8EB-13C7-BD47-AD00-E79213D2C6E9}"/>
              </a:ext>
            </a:extLst>
          </p:cNvPr>
          <p:cNvSpPr txBox="1"/>
          <p:nvPr/>
        </p:nvSpPr>
        <p:spPr>
          <a:xfrm>
            <a:off x="307568" y="806332"/>
            <a:ext cx="1108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Crated Sump System fails to leave Zero water on road within 6 hours</a:t>
            </a:r>
            <a:endParaRPr lang="en-MT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64B114-3E47-F64E-8C98-567DCB949B6F}"/>
              </a:ext>
            </a:extLst>
          </p:cNvPr>
          <p:cNvSpPr txBox="1"/>
          <p:nvPr/>
        </p:nvSpPr>
        <p:spPr>
          <a:xfrm>
            <a:off x="431427" y="6115280"/>
            <a:ext cx="1108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i="1" dirty="0"/>
              <a:t>Hydrorock Aquifer System Mitigates 75-year rain event (331m</a:t>
            </a:r>
            <a:r>
              <a:rPr lang="en-US" i="1" baseline="30000" dirty="0"/>
              <a:t>3</a:t>
            </a:r>
            <a:r>
              <a:rPr lang="en-US" i="1" dirty="0"/>
              <a:t>) better than Crated Sump System Mitigates 25-years</a:t>
            </a:r>
            <a:endParaRPr lang="en-MT" i="1" dirty="0"/>
          </a:p>
        </p:txBody>
      </p:sp>
    </p:spTree>
    <p:extLst>
      <p:ext uri="{BB962C8B-B14F-4D97-AF65-F5344CB8AC3E}">
        <p14:creationId xmlns:p14="http://schemas.microsoft.com/office/powerpoint/2010/main" val="455235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B8B71-1944-D045-B87F-12F174582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178"/>
            <a:ext cx="11132127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MT" sz="2200" u="sng" dirty="0"/>
              <a:t>Crated Sump System:</a:t>
            </a:r>
          </a:p>
          <a:p>
            <a:pPr marL="342900" indent="-342900"/>
            <a:endParaRPr lang="en-MT" sz="1900" dirty="0"/>
          </a:p>
          <a:p>
            <a:r>
              <a:rPr lang="en-MT" sz="1900" dirty="0"/>
              <a:t> Made entirely from plastic</a:t>
            </a:r>
            <a:endParaRPr lang="en-MT" sz="1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MT" sz="1900" dirty="0"/>
              <a:t> Involves burying huge amount of plastic in the ground</a:t>
            </a:r>
          </a:p>
          <a:p>
            <a:r>
              <a:rPr lang="en-MT" sz="1900" dirty="0"/>
              <a:t> Creates microplastic into the water system</a:t>
            </a:r>
          </a:p>
          <a:p>
            <a:endParaRPr lang="en-MT" sz="19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MT" sz="21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/>
            <a:endParaRPr lang="en-MT" sz="2100" baseline="30000" dirty="0"/>
          </a:p>
          <a:p>
            <a:pPr marL="0" indent="0">
              <a:buNone/>
            </a:pPr>
            <a:r>
              <a:rPr lang="en-MT" sz="2200" u="sng" dirty="0"/>
              <a:t>Hydrorock Aquifer System: </a:t>
            </a:r>
          </a:p>
          <a:p>
            <a:pPr marL="0" indent="0">
              <a:buNone/>
            </a:pPr>
            <a:endParaRPr lang="en-MT" sz="1900" dirty="0"/>
          </a:p>
          <a:p>
            <a:r>
              <a:rPr lang="en-MT" sz="1900" dirty="0"/>
              <a:t>Aquifer System is truly Green SuDS</a:t>
            </a:r>
          </a:p>
          <a:p>
            <a:r>
              <a:rPr lang="en-MT" sz="1900" dirty="0"/>
              <a:t>Made from 100% natural material (Basalt Rock)</a:t>
            </a:r>
          </a:p>
          <a:p>
            <a:r>
              <a:rPr lang="en-MT" sz="1900" dirty="0"/>
              <a:t>Minimises amount of plastic buried in the ground </a:t>
            </a:r>
          </a:p>
          <a:p>
            <a:r>
              <a:rPr lang="en-MT" sz="1900" dirty="0"/>
              <a:t>Does not put microplastics into water </a:t>
            </a:r>
          </a:p>
          <a:p>
            <a:r>
              <a:rPr lang="en-MT" sz="1900" dirty="0"/>
              <a:t>Filters road surface runoff – cleaner water discharge to soil</a:t>
            </a:r>
          </a:p>
          <a:p>
            <a:endParaRPr lang="en-MT" sz="19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529FFC-FE41-6440-B57F-ED437A6D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15"/>
            <a:ext cx="10515600" cy="1325563"/>
          </a:xfrm>
        </p:spPr>
        <p:txBody>
          <a:bodyPr>
            <a:normAutofit/>
          </a:bodyPr>
          <a:lstStyle/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Environmental Comparison</a:t>
            </a:r>
          </a:p>
        </p:txBody>
      </p:sp>
    </p:spTree>
    <p:extLst>
      <p:ext uri="{BB962C8B-B14F-4D97-AF65-F5344CB8AC3E}">
        <p14:creationId xmlns:p14="http://schemas.microsoft.com/office/powerpoint/2010/main" val="3026712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0A1C-3EA1-5E4B-9A00-F50E1D55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3" y="0"/>
            <a:ext cx="10515600" cy="1325563"/>
          </a:xfrm>
        </p:spPr>
        <p:txBody>
          <a:bodyPr>
            <a:normAutofit/>
          </a:bodyPr>
          <a:lstStyle/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System Comparison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B1F66-AC49-5649-A68E-F0EC4C4E6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11" y="3990766"/>
            <a:ext cx="10515600" cy="4351338"/>
          </a:xfrm>
        </p:spPr>
        <p:txBody>
          <a:bodyPr>
            <a:normAutofit/>
          </a:bodyPr>
          <a:lstStyle/>
          <a:p>
            <a:endParaRPr lang="en-MT" sz="1800" baseline="30000" dirty="0"/>
          </a:p>
          <a:p>
            <a:endParaRPr lang="en-MT" sz="1800" baseline="30000" dirty="0"/>
          </a:p>
          <a:p>
            <a:endParaRPr lang="en-MT" sz="1800" dirty="0"/>
          </a:p>
          <a:p>
            <a:endParaRPr lang="en-MT" sz="1800" dirty="0"/>
          </a:p>
          <a:p>
            <a:endParaRPr lang="en-MT" sz="1800" dirty="0"/>
          </a:p>
          <a:p>
            <a:endParaRPr lang="en-MT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3513A-1E8C-B54D-B7C3-FB1E964E8BDF}"/>
              </a:ext>
            </a:extLst>
          </p:cNvPr>
          <p:cNvSpPr txBox="1"/>
          <p:nvPr/>
        </p:nvSpPr>
        <p:spPr>
          <a:xfrm>
            <a:off x="315885" y="1042535"/>
            <a:ext cx="1173034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MT" baseline="30000" dirty="0"/>
          </a:p>
          <a:p>
            <a:r>
              <a:rPr lang="en-MT" u="sng" dirty="0"/>
              <a:t>Crated Sump System</a:t>
            </a:r>
            <a:r>
              <a:rPr lang="en-MT" dirty="0"/>
              <a:t> 				</a:t>
            </a:r>
            <a:r>
              <a:rPr lang="en-MT" u="sng" dirty="0"/>
              <a:t>Hydrorock Aquifer System </a:t>
            </a:r>
          </a:p>
          <a:p>
            <a:pPr>
              <a:lnSpc>
                <a:spcPct val="150000"/>
              </a:lnSpc>
            </a:pPr>
            <a:endParaRPr lang="en-MT" dirty="0"/>
          </a:p>
          <a:p>
            <a:pPr>
              <a:lnSpc>
                <a:spcPct val="150000"/>
              </a:lnSpc>
            </a:pPr>
            <a:r>
              <a:rPr lang="en-MT" dirty="0"/>
              <a:t>Cannot be used - doesn’t fit within the site		Can be readily used – easily fits within site</a:t>
            </a:r>
          </a:p>
          <a:p>
            <a:pPr>
              <a:lnSpc>
                <a:spcPct val="150000"/>
              </a:lnSpc>
            </a:pPr>
            <a:r>
              <a:rPr lang="en-MT" dirty="0"/>
              <a:t>Installed cost over twice that of Hydrorock 		Installed cost less than 40% that of Crated Sumps</a:t>
            </a:r>
          </a:p>
          <a:p>
            <a:pPr>
              <a:lnSpc>
                <a:spcPct val="150000"/>
              </a:lnSpc>
            </a:pPr>
            <a:r>
              <a:rPr lang="en-MT" dirty="0"/>
              <a:t>Involve extensive traffic management (Diversion)		Involves minimal or no traffic management </a:t>
            </a:r>
          </a:p>
          <a:p>
            <a:pPr>
              <a:lnSpc>
                <a:spcPct val="150000"/>
              </a:lnSpc>
            </a:pPr>
            <a:r>
              <a:rPr lang="en-MT" dirty="0"/>
              <a:t>Take over 3 times as long as Hydrorock 			Less than 1/3 of time of Crated Sumps</a:t>
            </a:r>
          </a:p>
          <a:p>
            <a:pPr>
              <a:lnSpc>
                <a:spcPct val="150000"/>
              </a:lnSpc>
            </a:pPr>
            <a:r>
              <a:rPr lang="en-MT" dirty="0"/>
              <a:t>Environmentally unfriendly – burying plastic  		Truly Green SuDS –  much smaller LCA footprint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MT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T" b="1" baseline="30000" dirty="0"/>
          </a:p>
        </p:txBody>
      </p:sp>
    </p:spTree>
    <p:extLst>
      <p:ext uri="{BB962C8B-B14F-4D97-AF65-F5344CB8AC3E}">
        <p14:creationId xmlns:p14="http://schemas.microsoft.com/office/powerpoint/2010/main" val="1783945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023DF-9760-AA48-BB62-556D85EEF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8700"/>
            <a:ext cx="10515600" cy="1325563"/>
          </a:xfrm>
        </p:spPr>
        <p:txBody>
          <a:bodyPr>
            <a:normAutofit/>
          </a:bodyPr>
          <a:lstStyle/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Hydrorock Lifecycle Analysis Comparison with Plastic Crates </a:t>
            </a:r>
            <a:endParaRPr lang="en-MT" sz="32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82A10-72B0-6040-874D-FD16E96EF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984" y="673353"/>
            <a:ext cx="8748365" cy="61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78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5DD017FF-5AA0-8045-BC71-4FB0B4AB2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133" y="2083236"/>
            <a:ext cx="3009181" cy="1615725"/>
          </a:xfrm>
          <a:prstGeom prst="rect">
            <a:avLst/>
          </a:prstGeom>
        </p:spPr>
      </p:pic>
      <p:pic>
        <p:nvPicPr>
          <p:cNvPr id="6" name="Picture 5" descr="A picture containing text, container, box, indoor&#10;&#10;Description automatically generated">
            <a:extLst>
              <a:ext uri="{FF2B5EF4-FFF2-40B4-BE49-F238E27FC236}">
                <a16:creationId xmlns:a16="http://schemas.microsoft.com/office/drawing/2014/main" id="{16046A05-CB76-D345-A987-8B2C8FC52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472" y="1490570"/>
            <a:ext cx="2736342" cy="241158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FD7148-4418-F34F-B8A9-B1DB872E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6" y="-164833"/>
            <a:ext cx="6961293" cy="1325563"/>
          </a:xfrm>
        </p:spPr>
        <p:txBody>
          <a:bodyPr>
            <a:noAutofit/>
          </a:bodyPr>
          <a:lstStyle/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Plastic Crate vs Stonewool Aquifer Block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68B6A-0B74-134D-974F-8FF6DDB28680}"/>
              </a:ext>
            </a:extLst>
          </p:cNvPr>
          <p:cNvSpPr txBox="1"/>
          <p:nvPr/>
        </p:nvSpPr>
        <p:spPr>
          <a:xfrm>
            <a:off x="1236133" y="4207933"/>
            <a:ext cx="42079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dirty="0"/>
              <a:t>0.8m Long</a:t>
            </a:r>
          </a:p>
          <a:p>
            <a:r>
              <a:rPr lang="en-MT" dirty="0"/>
              <a:t>0.8m Wide</a:t>
            </a:r>
          </a:p>
          <a:p>
            <a:r>
              <a:rPr lang="en-MT" dirty="0"/>
              <a:t>0.35 High </a:t>
            </a:r>
          </a:p>
          <a:p>
            <a:endParaRPr lang="en-MT" dirty="0"/>
          </a:p>
          <a:p>
            <a:r>
              <a:rPr lang="en-MT" dirty="0"/>
              <a:t>Gross Volume 225 L</a:t>
            </a:r>
          </a:p>
          <a:p>
            <a:r>
              <a:rPr lang="en-MT" dirty="0"/>
              <a:t>Reservoir Volume 219 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56AD47-BB52-0C41-BF66-984DB5669B38}"/>
              </a:ext>
            </a:extLst>
          </p:cNvPr>
          <p:cNvSpPr txBox="1"/>
          <p:nvPr/>
        </p:nvSpPr>
        <p:spPr>
          <a:xfrm>
            <a:off x="7222067" y="4207933"/>
            <a:ext cx="42079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dirty="0"/>
              <a:t>1.2m Long</a:t>
            </a:r>
          </a:p>
          <a:p>
            <a:r>
              <a:rPr lang="en-MT" dirty="0"/>
              <a:t>0.4m Wide</a:t>
            </a:r>
          </a:p>
          <a:p>
            <a:r>
              <a:rPr lang="en-MT" dirty="0"/>
              <a:t>1.0m High </a:t>
            </a:r>
          </a:p>
          <a:p>
            <a:endParaRPr lang="en-MT" dirty="0"/>
          </a:p>
          <a:p>
            <a:r>
              <a:rPr lang="en-MT" dirty="0"/>
              <a:t>Gross Volume 480 L</a:t>
            </a:r>
          </a:p>
          <a:p>
            <a:r>
              <a:rPr lang="en-MT" dirty="0"/>
              <a:t>Reservoir Volume 440 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3BFD7B-58B0-4347-8F01-54C425B06F3F}"/>
              </a:ext>
            </a:extLst>
          </p:cNvPr>
          <p:cNvSpPr txBox="1"/>
          <p:nvPr/>
        </p:nvSpPr>
        <p:spPr>
          <a:xfrm>
            <a:off x="1236132" y="1148488"/>
            <a:ext cx="316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dirty="0"/>
              <a:t>Graf EcoBloc Light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E161EA-DFBC-3447-AD2D-033B02E741B7}"/>
              </a:ext>
            </a:extLst>
          </p:cNvPr>
          <p:cNvSpPr txBox="1"/>
          <p:nvPr/>
        </p:nvSpPr>
        <p:spPr>
          <a:xfrm>
            <a:off x="6637866" y="1183674"/>
            <a:ext cx="451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dirty="0"/>
              <a:t>Hydrorock BD440  </a:t>
            </a:r>
          </a:p>
        </p:txBody>
      </p:sp>
    </p:spTree>
    <p:extLst>
      <p:ext uri="{BB962C8B-B14F-4D97-AF65-F5344CB8AC3E}">
        <p14:creationId xmlns:p14="http://schemas.microsoft.com/office/powerpoint/2010/main" val="172951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2B5C6-17CD-C04B-83FE-C7204760A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914" y="244539"/>
            <a:ext cx="7299013" cy="574763"/>
          </a:xfrm>
        </p:spPr>
        <p:txBody>
          <a:bodyPr>
            <a:noAutofit/>
          </a:bodyPr>
          <a:lstStyle/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Graf EcoBloc Plastic Crated Sump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9077E-89AD-8D4B-8555-E768CD4F62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1" y="994867"/>
            <a:ext cx="11544541" cy="5618594"/>
          </a:xfrm>
        </p:spPr>
        <p:txBody>
          <a:bodyPr>
            <a:normAutofit/>
          </a:bodyPr>
          <a:lstStyle/>
          <a:p>
            <a:pPr algn="l"/>
            <a:r>
              <a:rPr lang="en-MT" sz="2000" dirty="0"/>
              <a:t>Crates are far more time consuming to install – require expertise / special equipment / higher skill levels </a:t>
            </a:r>
          </a:p>
          <a:p>
            <a:pPr algn="l"/>
            <a:r>
              <a:rPr lang="en-MT" sz="2000" dirty="0"/>
              <a:t>Require individually assembly - careful stacking and proper fastening to ensure structural integrity – whole system has to be most carefully wrapped and sealed in geotextile – carefully backfilled</a:t>
            </a:r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2297B17-5A64-1F46-96FC-AC2299F77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303" y="4537664"/>
            <a:ext cx="4398520" cy="2103176"/>
          </a:xfrm>
          <a:prstGeom prst="rect">
            <a:avLst/>
          </a:prstGeom>
        </p:spPr>
      </p:pic>
      <p:pic>
        <p:nvPicPr>
          <p:cNvPr id="7" name="Picture 6" descr="Arrow&#10;&#10;Description automatically generated">
            <a:extLst>
              <a:ext uri="{FF2B5EF4-FFF2-40B4-BE49-F238E27FC236}">
                <a16:creationId xmlns:a16="http://schemas.microsoft.com/office/drawing/2014/main" id="{40176E45-3C8D-844F-AA39-3AB23AED6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31" y="2376403"/>
            <a:ext cx="3349200" cy="1678217"/>
          </a:xfrm>
          <a:prstGeom prst="rect">
            <a:avLst/>
          </a:prstGeom>
        </p:spPr>
      </p:pic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E110DD7F-501E-0F49-BF8B-96D872E17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288" y="2406799"/>
            <a:ext cx="3170985" cy="1663019"/>
          </a:xfrm>
          <a:prstGeom prst="rect">
            <a:avLst/>
          </a:prstGeom>
        </p:spPr>
      </p:pic>
      <p:pic>
        <p:nvPicPr>
          <p:cNvPr id="11" name="Picture 1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167C16C6-3008-F04E-9128-206E9BEDA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334" y="2391601"/>
            <a:ext cx="3515225" cy="1678217"/>
          </a:xfrm>
          <a:prstGeom prst="rect">
            <a:avLst/>
          </a:prstGeom>
        </p:spPr>
      </p:pic>
      <p:pic>
        <p:nvPicPr>
          <p:cNvPr id="13" name="Picture 1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92DCECDE-9641-434D-9712-49788A5BA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36" y="4912043"/>
            <a:ext cx="2718252" cy="1459516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5FD1194D-4297-E548-9826-CC70FDCFC2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3896" y="4782084"/>
            <a:ext cx="3170985" cy="171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40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C0F7F-5DEE-3444-A746-BF5408B9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15" y="-53240"/>
            <a:ext cx="10966370" cy="1325563"/>
          </a:xfrm>
        </p:spPr>
        <p:txBody>
          <a:bodyPr>
            <a:normAutofit/>
          </a:bodyPr>
          <a:lstStyle/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Hydrorock Natural Aquifer System</a:t>
            </a:r>
          </a:p>
        </p:txBody>
      </p:sp>
      <p:pic>
        <p:nvPicPr>
          <p:cNvPr id="4" name="Content Placeholder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E6B8185-4022-7C41-A8D3-5F1F2A3BA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5331" y="2202801"/>
            <a:ext cx="3149888" cy="2480614"/>
          </a:xfrm>
          <a:prstGeom prst="rect">
            <a:avLst/>
          </a:prstGeom>
        </p:spPr>
      </p:pic>
      <p:pic>
        <p:nvPicPr>
          <p:cNvPr id="5" name="Picture 4" descr="A picture containing tree, outdoor, cement&#10;&#10;Description automatically generated">
            <a:extLst>
              <a:ext uri="{FF2B5EF4-FFF2-40B4-BE49-F238E27FC236}">
                <a16:creationId xmlns:a16="http://schemas.microsoft.com/office/drawing/2014/main" id="{33928AF1-73DD-3044-B3B3-26B1F1CEC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04" y="2643121"/>
            <a:ext cx="2836223" cy="3501556"/>
          </a:xfrm>
          <a:prstGeom prst="rect">
            <a:avLst/>
          </a:prstGeom>
        </p:spPr>
      </p:pic>
      <p:pic>
        <p:nvPicPr>
          <p:cNvPr id="7" name="Picture 6" descr="A picture containing ground, floor&#10;&#10;Description automatically generated">
            <a:extLst>
              <a:ext uri="{FF2B5EF4-FFF2-40B4-BE49-F238E27FC236}">
                <a16:creationId xmlns:a16="http://schemas.microsoft.com/office/drawing/2014/main" id="{0B9562B8-DB59-144F-8843-EDA77193B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455" y="4778489"/>
            <a:ext cx="1415152" cy="1886869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20CBA5B8-14DB-AB4B-ADA0-0B1C4489D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4012" y="4778488"/>
            <a:ext cx="1415153" cy="18868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0ECF94-7DD9-8A4F-BEAA-9A064D2AA81F}"/>
              </a:ext>
            </a:extLst>
          </p:cNvPr>
          <p:cNvSpPr/>
          <p:nvPr/>
        </p:nvSpPr>
        <p:spPr>
          <a:xfrm>
            <a:off x="428015" y="1074987"/>
            <a:ext cx="117639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T" sz="2000" dirty="0"/>
              <a:t>Hydrorock Blocks are very simple, easy and fast to install – require only basic equioment &amp; no special skills</a:t>
            </a:r>
          </a:p>
          <a:p>
            <a:endParaRPr lang="en-MT" sz="1200" dirty="0"/>
          </a:p>
          <a:p>
            <a:r>
              <a:rPr lang="en-MT" sz="2000" dirty="0"/>
              <a:t>Blocks arrive on site ready-wrapped in geotextile membrane – simply placed in trench and rapidly connected with simple snap-together fittings – trench is immediately &amp; quickly backfilled</a:t>
            </a:r>
          </a:p>
        </p:txBody>
      </p:sp>
      <p:pic>
        <p:nvPicPr>
          <p:cNvPr id="10" name="Content Placeholder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7C1EB57B-58B8-AE45-ACE2-6B8D9AC9C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163" y="2643121"/>
            <a:ext cx="3611798" cy="350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59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23454-1655-9D4B-AD59-49D9B9D34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13" y="4610"/>
            <a:ext cx="11102774" cy="1325563"/>
          </a:xfrm>
        </p:spPr>
        <p:txBody>
          <a:bodyPr>
            <a:normAutofit/>
          </a:bodyPr>
          <a:lstStyle/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Plastic Crate Installation – Oversized Excavation / Delayed Backfill </a:t>
            </a:r>
          </a:p>
        </p:txBody>
      </p:sp>
      <p:pic>
        <p:nvPicPr>
          <p:cNvPr id="6" name="Picture 5" descr="A picture containing ground, outdoor, toy&#10;&#10;Description automatically generated">
            <a:extLst>
              <a:ext uri="{FF2B5EF4-FFF2-40B4-BE49-F238E27FC236}">
                <a16:creationId xmlns:a16="http://schemas.microsoft.com/office/drawing/2014/main" id="{3CA76201-50C3-FC4C-A54C-2813D7C1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620" y="3406774"/>
            <a:ext cx="3754065" cy="2260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6C833E-1807-9A43-B0BD-8F074F564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489" y="3406775"/>
            <a:ext cx="3339154" cy="2255100"/>
          </a:xfrm>
          <a:prstGeom prst="rect">
            <a:avLst/>
          </a:prstGeom>
        </p:spPr>
      </p:pic>
      <p:pic>
        <p:nvPicPr>
          <p:cNvPr id="12" name="Content Placeholder 11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11D94FC3-6E9D-B14A-A0C0-403E59B19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320" y="3406774"/>
            <a:ext cx="3554394" cy="2255099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47C654-1984-2E4D-B3E0-FF1BC1A0569B}"/>
              </a:ext>
            </a:extLst>
          </p:cNvPr>
          <p:cNvSpPr txBox="1"/>
          <p:nvPr/>
        </p:nvSpPr>
        <p:spPr>
          <a:xfrm>
            <a:off x="896721" y="1478635"/>
            <a:ext cx="104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sz="2000" dirty="0"/>
              <a:t>Complete excavation required before geotextile membrane can be laid in trench and crate assembly begin – excavation remains fully open until system wrapped and ready for backfilling</a:t>
            </a:r>
          </a:p>
          <a:p>
            <a:endParaRPr lang="en-MT" sz="2000" dirty="0"/>
          </a:p>
          <a:p>
            <a:r>
              <a:rPr lang="en-MT" sz="2000" dirty="0"/>
              <a:t>Oversized excavation (1m around sides) required to enable crew to walk around system while assembling and fastening crates together, before completing wrapping </a:t>
            </a:r>
          </a:p>
        </p:txBody>
      </p:sp>
    </p:spTree>
    <p:extLst>
      <p:ext uri="{BB962C8B-B14F-4D97-AF65-F5344CB8AC3E}">
        <p14:creationId xmlns:p14="http://schemas.microsoft.com/office/powerpoint/2010/main" val="1288212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sandy&#10;&#10;Description automatically generated">
            <a:extLst>
              <a:ext uri="{FF2B5EF4-FFF2-40B4-BE49-F238E27FC236}">
                <a16:creationId xmlns:a16="http://schemas.microsoft.com/office/drawing/2014/main" id="{BD27BA41-0AA3-8141-B678-7A3411A2C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438" y="3083778"/>
            <a:ext cx="1806927" cy="3395079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BC933A3-0AD2-BB4B-A40B-84FFA289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95" y="-39434"/>
            <a:ext cx="11718758" cy="1325563"/>
          </a:xfrm>
        </p:spPr>
        <p:txBody>
          <a:bodyPr>
            <a:normAutofit/>
          </a:bodyPr>
          <a:lstStyle/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Aquifer Block Installation – Rightsize Excavation / Immediate Backfill</a:t>
            </a:r>
          </a:p>
        </p:txBody>
      </p:sp>
      <p:pic>
        <p:nvPicPr>
          <p:cNvPr id="9" name="Picture 8" descr="A picture containing ground, outdoor, tent, dirt&#10;&#10;Description automatically generated">
            <a:extLst>
              <a:ext uri="{FF2B5EF4-FFF2-40B4-BE49-F238E27FC236}">
                <a16:creationId xmlns:a16="http://schemas.microsoft.com/office/drawing/2014/main" id="{02E450A8-172B-8144-B12D-CDBD332D9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581" y="3363665"/>
            <a:ext cx="3437605" cy="2493158"/>
          </a:xfrm>
          <a:prstGeom prst="rect">
            <a:avLst/>
          </a:prstGeom>
        </p:spPr>
      </p:pic>
      <p:pic>
        <p:nvPicPr>
          <p:cNvPr id="10" name="Picture 9" descr="A picture containing outdoor, ground, dirt, tool&#10;&#10;Description automatically generated">
            <a:extLst>
              <a:ext uri="{FF2B5EF4-FFF2-40B4-BE49-F238E27FC236}">
                <a16:creationId xmlns:a16="http://schemas.microsoft.com/office/drawing/2014/main" id="{7010DE03-2236-974F-9A57-96282334F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844" y="3083778"/>
            <a:ext cx="2510589" cy="3395079"/>
          </a:xfrm>
          <a:prstGeom prst="rect">
            <a:avLst/>
          </a:prstGeom>
        </p:spPr>
      </p:pic>
      <p:pic>
        <p:nvPicPr>
          <p:cNvPr id="12" name="Picture 11" descr="A picture containing ground, outdoor, beach, sand&#10;&#10;Description automatically generated">
            <a:extLst>
              <a:ext uri="{FF2B5EF4-FFF2-40B4-BE49-F238E27FC236}">
                <a16:creationId xmlns:a16="http://schemas.microsoft.com/office/drawing/2014/main" id="{AA2388FF-F5DC-4848-93FC-AA27FB4FF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721" y="3057796"/>
            <a:ext cx="1649914" cy="34210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207A25-B313-C449-82B3-0E4DDFDA14A1}"/>
              </a:ext>
            </a:extLst>
          </p:cNvPr>
          <p:cNvSpPr/>
          <p:nvPr/>
        </p:nvSpPr>
        <p:spPr>
          <a:xfrm>
            <a:off x="372979" y="1076517"/>
            <a:ext cx="117187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T" sz="2000" dirty="0"/>
              <a:t>Ready-wrapped Aquifer Blocks enable rightsized excavation (maximum 10cm around sides) – minimising excavation and avoiding operation disrution of repeated handling, and highway obstruction from soil storage  </a:t>
            </a:r>
          </a:p>
          <a:p>
            <a:endParaRPr lang="en-MT" sz="2000" dirty="0"/>
          </a:p>
          <a:p>
            <a:r>
              <a:rPr lang="en-MT" sz="2000" dirty="0"/>
              <a:t>Excavation / Installation / backfill can be undertaken very simply and rapidly in a single operation</a:t>
            </a:r>
          </a:p>
        </p:txBody>
      </p:sp>
    </p:spTree>
    <p:extLst>
      <p:ext uri="{BB962C8B-B14F-4D97-AF65-F5344CB8AC3E}">
        <p14:creationId xmlns:p14="http://schemas.microsoft.com/office/powerpoint/2010/main" val="2442744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6F48D3-A2AE-444F-8E03-5D3F1985D950}"/>
              </a:ext>
            </a:extLst>
          </p:cNvPr>
          <p:cNvSpPr txBox="1">
            <a:spLocks/>
          </p:cNvSpPr>
          <p:nvPr/>
        </p:nvSpPr>
        <p:spPr>
          <a:xfrm>
            <a:off x="304087" y="244539"/>
            <a:ext cx="11691394" cy="574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System Size Comparison Required To Buffer 160m</a:t>
            </a:r>
            <a:r>
              <a:rPr lang="en-MT" sz="3200" baseline="30000" dirty="0">
                <a:solidFill>
                  <a:srgbClr val="00B0F0"/>
                </a:solidFill>
                <a:latin typeface="+mn-lt"/>
              </a:rPr>
              <a:t>3</a:t>
            </a:r>
            <a:r>
              <a:rPr lang="en-MT" sz="3200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MT" sz="2000" dirty="0">
                <a:solidFill>
                  <a:srgbClr val="00B0F0"/>
                </a:solidFill>
                <a:latin typeface="+mn-lt"/>
              </a:rPr>
              <a:t>(within 1st hour of rain event)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F74330-5B58-BB4D-8C63-2D37544FD1CC}"/>
              </a:ext>
            </a:extLst>
          </p:cNvPr>
          <p:cNvSpPr txBox="1"/>
          <p:nvPr/>
        </p:nvSpPr>
        <p:spPr>
          <a:xfrm>
            <a:off x="585536" y="1535148"/>
            <a:ext cx="1102092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sz="2000" u="sng" dirty="0"/>
              <a:t>Plastic Crated Sump System</a:t>
            </a:r>
            <a:r>
              <a:rPr lang="en-MT" sz="2000" dirty="0"/>
              <a:t>    -   </a:t>
            </a:r>
            <a:r>
              <a:rPr lang="en-MT" sz="2000" b="1" dirty="0"/>
              <a:t>201m</a:t>
            </a:r>
            <a:r>
              <a:rPr lang="en-MT" sz="2000" b="1" baseline="30000" dirty="0"/>
              <a:t>3       </a:t>
            </a:r>
            <a:r>
              <a:rPr lang="en-MT" sz="2000" dirty="0"/>
              <a:t>(918 Crates)</a:t>
            </a:r>
          </a:p>
          <a:p>
            <a:endParaRPr lang="en-MT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T" sz="1600" dirty="0"/>
              <a:t>Crated sumps retain ~25% of system cubic water volume due to insufficient hydrostatic pressure to fully empty the system </a:t>
            </a:r>
          </a:p>
          <a:p>
            <a:endParaRPr lang="en-M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T" sz="1600" dirty="0"/>
              <a:t>System must be ‘oversized’ 25% to ensure storage capacity availability - to buffer 160m</a:t>
            </a:r>
            <a:r>
              <a:rPr lang="en-MT" sz="1600" baseline="30000" dirty="0"/>
              <a:t>3</a:t>
            </a:r>
            <a:r>
              <a:rPr lang="en-MT" sz="1600" dirty="0"/>
              <a:t> crated sump system must be oversized by 40m</a:t>
            </a:r>
            <a:r>
              <a:rPr lang="en-MT" sz="1600" baseline="30000" dirty="0"/>
              <a:t>3</a:t>
            </a:r>
            <a:r>
              <a:rPr lang="en-MT" sz="1600" dirty="0"/>
              <a:t> (25% of 160m</a:t>
            </a:r>
            <a:r>
              <a:rPr lang="en-MT" sz="1600" baseline="30000" dirty="0"/>
              <a:t>3</a:t>
            </a:r>
            <a:r>
              <a:rPr lang="en-MT" sz="1600" dirty="0"/>
              <a:t>)</a:t>
            </a:r>
          </a:p>
          <a:p>
            <a:endParaRPr lang="en-MT" dirty="0"/>
          </a:p>
          <a:p>
            <a:r>
              <a:rPr lang="en-MT" sz="2000" u="sng" dirty="0"/>
              <a:t>Hydrorock Aquifer System</a:t>
            </a:r>
            <a:r>
              <a:rPr lang="en-MT" sz="2000" dirty="0"/>
              <a:t>    - </a:t>
            </a:r>
            <a:r>
              <a:rPr lang="en-MT" sz="2000" b="1" dirty="0"/>
              <a:t>132m</a:t>
            </a:r>
            <a:r>
              <a:rPr lang="en-MT" sz="2000" b="1" baseline="30000" dirty="0"/>
              <a:t>3</a:t>
            </a:r>
            <a:r>
              <a:rPr lang="en-MT" sz="2000" dirty="0"/>
              <a:t>  (300 Blocks)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T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T" sz="1600" dirty="0"/>
              <a:t>Hydrorock Aquifer Blocks infiltrate immediately water enters the system  (due to capillary action and ability to infiltrate through the bottom of the system) </a:t>
            </a:r>
          </a:p>
          <a:p>
            <a:r>
              <a:rPr lang="en-MT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T" sz="1600" dirty="0"/>
              <a:t>In first hour of a rain event the system buffers the Static Capacity of the Blocks (130m</a:t>
            </a:r>
            <a:r>
              <a:rPr lang="en-MT" sz="1600" baseline="30000" dirty="0"/>
              <a:t>3</a:t>
            </a:r>
            <a:r>
              <a:rPr lang="en-MT" sz="1600" dirty="0"/>
              <a:t>) as well as 1 hour of infiltration (30m</a:t>
            </a:r>
            <a:r>
              <a:rPr lang="en-MT" sz="1600" baseline="30000" dirty="0"/>
              <a:t>3</a:t>
            </a:r>
            <a:r>
              <a:rPr lang="en-MT" sz="1600" dirty="0"/>
              <a:t>/hr) -  giving System Dynamic Capacity of 160m</a:t>
            </a:r>
            <a:r>
              <a:rPr lang="en-MT" sz="1600" baseline="30000" dirty="0"/>
              <a:t>3</a:t>
            </a:r>
            <a:r>
              <a:rPr lang="en-MT" sz="1600" dirty="0"/>
              <a:t> (130m</a:t>
            </a:r>
            <a:r>
              <a:rPr lang="en-MT" sz="1600" baseline="30000" dirty="0"/>
              <a:t>3</a:t>
            </a:r>
            <a:r>
              <a:rPr lang="en-MT" sz="1600" dirty="0"/>
              <a:t> + 30m</a:t>
            </a:r>
            <a:r>
              <a:rPr lang="en-MT" sz="1600" baseline="30000" dirty="0"/>
              <a:t>3</a:t>
            </a:r>
            <a:r>
              <a:rPr lang="en-MT" sz="1600" dirty="0"/>
              <a:t>)</a:t>
            </a:r>
            <a:r>
              <a:rPr lang="en-MT" sz="1600" baseline="30000" dirty="0"/>
              <a:t> </a:t>
            </a:r>
            <a:endParaRPr lang="en-MT" sz="1600" dirty="0"/>
          </a:p>
          <a:p>
            <a:endParaRPr lang="en-M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T" sz="1600" dirty="0"/>
              <a:t>Therefore, to buffer 160m</a:t>
            </a:r>
            <a:r>
              <a:rPr lang="en-MT" sz="1600" baseline="30000" dirty="0"/>
              <a:t>3</a:t>
            </a:r>
            <a:r>
              <a:rPr lang="en-MT" sz="1600" dirty="0"/>
              <a:t> the Hydrorock Aquifer System’s Static Capacity can be downsized by 30m</a:t>
            </a:r>
            <a:r>
              <a:rPr lang="en-MT" sz="1600" baseline="30000" dirty="0"/>
              <a:t>3</a:t>
            </a:r>
            <a:r>
              <a:rPr lang="en-MT" sz="1600" dirty="0"/>
              <a:t>  (130m</a:t>
            </a:r>
            <a:r>
              <a:rPr lang="en-MT" sz="1600" baseline="30000" dirty="0"/>
              <a:t>3</a:t>
            </a:r>
            <a:r>
              <a:rPr lang="en-MT" sz="1600" dirty="0"/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2DE689-F8E5-9B45-BDF7-E794E4B21725}"/>
              </a:ext>
            </a:extLst>
          </p:cNvPr>
          <p:cNvSpPr txBox="1"/>
          <p:nvPr/>
        </p:nvSpPr>
        <p:spPr>
          <a:xfrm>
            <a:off x="585536" y="974558"/>
            <a:ext cx="10753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sz="2000" b="1" i="1" dirty="0">
                <a:solidFill>
                  <a:srgbClr val="FF0000"/>
                </a:solidFill>
              </a:rPr>
              <a:t>Crated Sump System volume has to be 69</a:t>
            </a:r>
            <a:r>
              <a:rPr lang="en-MT" sz="2000" b="1" dirty="0">
                <a:solidFill>
                  <a:srgbClr val="FF0000"/>
                </a:solidFill>
              </a:rPr>
              <a:t>m</a:t>
            </a:r>
            <a:r>
              <a:rPr lang="en-MT" sz="2000" b="1" baseline="30000" dirty="0">
                <a:solidFill>
                  <a:srgbClr val="FF0000"/>
                </a:solidFill>
              </a:rPr>
              <a:t>3</a:t>
            </a:r>
            <a:r>
              <a:rPr lang="en-MT" sz="2000" b="1" dirty="0">
                <a:solidFill>
                  <a:srgbClr val="FF0000"/>
                </a:solidFill>
              </a:rPr>
              <a:t> more (</a:t>
            </a:r>
            <a:r>
              <a:rPr lang="en-MT" sz="2000" b="1" i="1" dirty="0">
                <a:solidFill>
                  <a:srgbClr val="FF0000"/>
                </a:solidFill>
              </a:rPr>
              <a:t>over 50% larger) than Hydrorock Aquifer System</a:t>
            </a:r>
          </a:p>
        </p:txBody>
      </p:sp>
    </p:spTree>
    <p:extLst>
      <p:ext uri="{BB962C8B-B14F-4D97-AF65-F5344CB8AC3E}">
        <p14:creationId xmlns:p14="http://schemas.microsoft.com/office/powerpoint/2010/main" val="2426022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78BCE-E166-2540-87F6-079682313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38" y="-257896"/>
            <a:ext cx="10515600" cy="1325563"/>
          </a:xfrm>
        </p:spPr>
        <p:txBody>
          <a:bodyPr>
            <a:normAutofit/>
          </a:bodyPr>
          <a:lstStyle/>
          <a:p>
            <a:r>
              <a:rPr lang="en-MT" sz="3200" dirty="0">
                <a:solidFill>
                  <a:srgbClr val="00B0F0"/>
                </a:solidFill>
                <a:latin typeface="+mn-lt"/>
              </a:rPr>
              <a:t>Configuration of Systems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0A2AF-15F0-504A-A03A-EF4E7D63B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49" y="951291"/>
            <a:ext cx="5743075" cy="4767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MT" sz="2000" u="sng" dirty="0"/>
              <a:t>Crated Sump System</a:t>
            </a:r>
          </a:p>
          <a:p>
            <a:pPr marL="0" indent="0">
              <a:buNone/>
            </a:pPr>
            <a:endParaRPr lang="en-MT" sz="1200" dirty="0"/>
          </a:p>
          <a:p>
            <a:r>
              <a:rPr lang="en-MT" sz="1800" dirty="0"/>
              <a:t>918 Crates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(918 x 219L = 201m</a:t>
            </a:r>
            <a:r>
              <a:rPr lang="en-MT" sz="16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en-MT" sz="1800" dirty="0"/>
              <a:t>Stacked 3 crates wide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(3 x 0.8m = 2.4m wide)</a:t>
            </a:r>
          </a:p>
          <a:p>
            <a:r>
              <a:rPr lang="en-MT" sz="1800" dirty="0"/>
              <a:t>Stacked 3 crates high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(3 x 0.35 = 1.05 high)</a:t>
            </a:r>
          </a:p>
          <a:p>
            <a:r>
              <a:rPr lang="en-MT" sz="1800" dirty="0"/>
              <a:t>Stacked 102 crates long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(102 x 0.8m = 81.6m long)</a:t>
            </a:r>
          </a:p>
          <a:p>
            <a:endParaRPr lang="en-M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M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MT" sz="2000" u="sng" dirty="0"/>
              <a:t>Hydrorock Aquifer System</a:t>
            </a:r>
            <a:endParaRPr lang="en-MT" sz="1200" u="sng" dirty="0"/>
          </a:p>
          <a:p>
            <a:pPr marL="0" indent="0">
              <a:buNone/>
            </a:pPr>
            <a:endParaRPr lang="en-MT" sz="1200" u="sng" dirty="0"/>
          </a:p>
          <a:p>
            <a:r>
              <a:rPr lang="en-MT" sz="1800" dirty="0"/>
              <a:t>300 Blocks  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(300 x 440L = 132m</a:t>
            </a:r>
            <a:r>
              <a:rPr lang="en-MT" sz="16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en-MT" sz="1800" dirty="0"/>
              <a:t>Stacked 6 Blocks wide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(6 x 0.4 = 2.4m)</a:t>
            </a:r>
          </a:p>
          <a:p>
            <a:r>
              <a:rPr lang="en-MT" sz="1800" dirty="0"/>
              <a:t>Stacked 1 Block high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 x 1.0m = 1.0m high)</a:t>
            </a:r>
          </a:p>
          <a:p>
            <a:r>
              <a:rPr lang="en-MT" sz="1800" dirty="0"/>
              <a:t>Stacked 50 Blocks long </a:t>
            </a:r>
            <a:r>
              <a:rPr lang="en-M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(50 x 1.2m = 60m long)</a:t>
            </a:r>
          </a:p>
          <a:p>
            <a:endParaRPr lang="en-MT" sz="2000" dirty="0"/>
          </a:p>
          <a:p>
            <a:pPr marL="0" indent="0">
              <a:buNone/>
            </a:pPr>
            <a:endParaRPr lang="en-M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A342C3-2A93-6441-81F4-55F07EAB4CA1}"/>
              </a:ext>
            </a:extLst>
          </p:cNvPr>
          <p:cNvSpPr txBox="1">
            <a:spLocks/>
          </p:cNvSpPr>
          <p:nvPr/>
        </p:nvSpPr>
        <p:spPr>
          <a:xfrm>
            <a:off x="6186854" y="951286"/>
            <a:ext cx="6005146" cy="55409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MT" sz="1200" dirty="0"/>
          </a:p>
          <a:p>
            <a:pPr marL="0" indent="0">
              <a:buFont typeface="Arial" panose="020B0604020202020204" pitchFamily="34" charset="0"/>
              <a:buNone/>
            </a:pPr>
            <a:endParaRPr lang="en-MT" sz="1200" dirty="0"/>
          </a:p>
          <a:p>
            <a:r>
              <a:rPr lang="en-MT" sz="1900" dirty="0"/>
              <a:t>System Footprint  196m</a:t>
            </a:r>
            <a:r>
              <a:rPr lang="en-MT" sz="1900" baseline="30000" dirty="0"/>
              <a:t>2   </a:t>
            </a:r>
            <a:r>
              <a:rPr lang="en-MT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(81.6m x 2.4m)</a:t>
            </a:r>
          </a:p>
          <a:p>
            <a:r>
              <a:rPr lang="en-MT" sz="1900" dirty="0"/>
              <a:t>System Gross Volume  207m</a:t>
            </a:r>
            <a:r>
              <a:rPr lang="en-MT" sz="1900" baseline="30000" dirty="0"/>
              <a:t>3</a:t>
            </a:r>
            <a:r>
              <a:rPr lang="en-MT" sz="1900" dirty="0"/>
              <a:t>  </a:t>
            </a:r>
            <a:r>
              <a:rPr lang="en-MT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(918 x 225L) </a:t>
            </a:r>
          </a:p>
          <a:p>
            <a:r>
              <a:rPr lang="en-MT" sz="1900" dirty="0"/>
              <a:t>Excavation Footprint  368m</a:t>
            </a:r>
            <a:r>
              <a:rPr lang="en-MT" sz="1900" baseline="30000" dirty="0"/>
              <a:t>2</a:t>
            </a:r>
            <a:r>
              <a:rPr lang="en-MT" sz="1900" dirty="0"/>
              <a:t>   </a:t>
            </a:r>
            <a:r>
              <a:rPr lang="en-MT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(83.6 x 4.4m)</a:t>
            </a:r>
          </a:p>
          <a:p>
            <a:r>
              <a:rPr lang="en-MT" sz="1900" dirty="0"/>
              <a:t>Total Excavation Volume  552m</a:t>
            </a:r>
            <a:r>
              <a:rPr lang="en-MT" sz="1900" baseline="30000" dirty="0"/>
              <a:t>3   </a:t>
            </a:r>
            <a:r>
              <a:rPr lang="en-MT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(83.6 x 4.4 x 1.5m high)</a:t>
            </a:r>
          </a:p>
          <a:p>
            <a:pPr marL="0" indent="0">
              <a:buNone/>
            </a:pPr>
            <a:r>
              <a:rPr lang="en-M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Note: </a:t>
            </a:r>
          </a:p>
          <a:p>
            <a:pPr>
              <a:spcBef>
                <a:spcPts val="0"/>
              </a:spcBef>
            </a:pPr>
            <a:r>
              <a:rPr lang="en-M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Excavation requires additional 1.0m around System</a:t>
            </a:r>
          </a:p>
          <a:p>
            <a:pPr>
              <a:spcBef>
                <a:spcPts val="0"/>
              </a:spcBef>
            </a:pPr>
            <a:r>
              <a:rPr lang="en-M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Excavation 1.5m depth:  0.1m sand layer / 1.05m Crates / 0.35m overburden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MT" sz="1200" u="sng" dirty="0"/>
          </a:p>
          <a:p>
            <a:pPr marL="0" indent="0">
              <a:buFont typeface="Arial" panose="020B0604020202020204" pitchFamily="34" charset="0"/>
              <a:buNone/>
            </a:pPr>
            <a:endParaRPr lang="en-MT" sz="1200" u="sng" dirty="0"/>
          </a:p>
          <a:p>
            <a:pPr marL="0" indent="0">
              <a:buFont typeface="Arial" panose="020B0604020202020204" pitchFamily="34" charset="0"/>
              <a:buNone/>
            </a:pPr>
            <a:endParaRPr lang="en-MT" sz="1200" u="sng" dirty="0"/>
          </a:p>
          <a:p>
            <a:pPr marL="0" indent="0">
              <a:buFont typeface="Arial" panose="020B0604020202020204" pitchFamily="34" charset="0"/>
              <a:buNone/>
            </a:pPr>
            <a:endParaRPr lang="en-MT" sz="1200" u="sng" dirty="0"/>
          </a:p>
          <a:p>
            <a:r>
              <a:rPr lang="en-MT" sz="1900" dirty="0"/>
              <a:t>System Footprint 144m</a:t>
            </a:r>
            <a:r>
              <a:rPr lang="en-MT" sz="1900" baseline="30000" dirty="0"/>
              <a:t>2</a:t>
            </a:r>
            <a:r>
              <a:rPr lang="en-MT" sz="1900" dirty="0"/>
              <a:t>   </a:t>
            </a:r>
            <a:r>
              <a:rPr lang="en-MT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(60m x 2.4m)</a:t>
            </a:r>
          </a:p>
          <a:p>
            <a:r>
              <a:rPr lang="en-MT" sz="1900" dirty="0"/>
              <a:t>System Gross Volume 144m</a:t>
            </a:r>
            <a:r>
              <a:rPr lang="en-MT" sz="1900" baseline="30000" dirty="0"/>
              <a:t>3</a:t>
            </a:r>
            <a:r>
              <a:rPr lang="en-MT" sz="1900" dirty="0"/>
              <a:t>  </a:t>
            </a:r>
            <a:r>
              <a:rPr lang="en-MT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(300 x 480L)</a:t>
            </a:r>
          </a:p>
          <a:p>
            <a:r>
              <a:rPr lang="en-MT" sz="1900" dirty="0"/>
              <a:t>Excavation Footprint 156m</a:t>
            </a:r>
            <a:r>
              <a:rPr lang="en-MT" sz="1900" baseline="30000" dirty="0"/>
              <a:t>2</a:t>
            </a:r>
            <a:r>
              <a:rPr lang="en-MT" sz="1900" dirty="0"/>
              <a:t> </a:t>
            </a:r>
            <a:r>
              <a:rPr lang="en-MT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(60.2 x 2.6m)</a:t>
            </a:r>
          </a:p>
          <a:p>
            <a:r>
              <a:rPr lang="en-MT" sz="1900" dirty="0"/>
              <a:t>Total Excavation Volume 235m</a:t>
            </a:r>
            <a:r>
              <a:rPr lang="en-MT" sz="1900" baseline="30000" dirty="0"/>
              <a:t>3</a:t>
            </a:r>
            <a:r>
              <a:rPr lang="en-MT" sz="1900" dirty="0"/>
              <a:t> </a:t>
            </a:r>
            <a:r>
              <a:rPr lang="en-MT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(60.2 x 2.6m x 1.5m high)</a:t>
            </a:r>
          </a:p>
          <a:p>
            <a:pPr marL="0" indent="0">
              <a:buNone/>
            </a:pPr>
            <a:r>
              <a:rPr lang="en-M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Note: </a:t>
            </a:r>
          </a:p>
          <a:p>
            <a:pPr>
              <a:spcBef>
                <a:spcPts val="0"/>
              </a:spcBef>
            </a:pPr>
            <a:r>
              <a:rPr lang="en-M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Excavation requires additional 0.1m around System</a:t>
            </a:r>
          </a:p>
          <a:p>
            <a:pPr>
              <a:spcBef>
                <a:spcPts val="0"/>
              </a:spcBef>
            </a:pPr>
            <a:r>
              <a:rPr lang="en-M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Excavation 1.5m depth:  0.1m sand layer / 1.0m Blocks / 0.35m overburden / 0.05m Geogrids</a:t>
            </a:r>
          </a:p>
          <a:p>
            <a:pPr marL="0" indent="0">
              <a:buNone/>
            </a:pPr>
            <a:endParaRPr lang="en-MT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MT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MT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MT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MT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M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55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3810</TotalTime>
  <Words>1846</Words>
  <Application>Microsoft Macintosh PowerPoint</Application>
  <PresentationFormat>Widescreen</PresentationFormat>
  <Paragraphs>284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Office Theme</vt:lpstr>
      <vt:lpstr>1_Office Theme</vt:lpstr>
      <vt:lpstr> EcoBloc Crated Sump Vs Hydrorock Aquifer System Lizard Lane Horse Paddock Infiltration System (160m3 buffering Capacity) </vt:lpstr>
      <vt:lpstr>System Comparison Summary</vt:lpstr>
      <vt:lpstr>Plastic Crate vs Stonewool Aquifer Block </vt:lpstr>
      <vt:lpstr>Graf EcoBloc Plastic Crated Sump System</vt:lpstr>
      <vt:lpstr>Hydrorock Natural Aquifer System</vt:lpstr>
      <vt:lpstr>Plastic Crate Installation – Oversized Excavation / Delayed Backfill </vt:lpstr>
      <vt:lpstr>Aquifer Block Installation – Rightsize Excavation / Immediate Backfill</vt:lpstr>
      <vt:lpstr>PowerPoint Presentation</vt:lpstr>
      <vt:lpstr>Configuration of Systems </vt:lpstr>
      <vt:lpstr>System Footprint Comparison </vt:lpstr>
      <vt:lpstr>System Excavation Footprint Comparison </vt:lpstr>
      <vt:lpstr>System Excavation Volume Comparison </vt:lpstr>
      <vt:lpstr>System Spoil-Away Volume Comparison </vt:lpstr>
      <vt:lpstr>System Backfill Volume Comparison </vt:lpstr>
      <vt:lpstr>Project Disruption / Inconvenience Comparison</vt:lpstr>
      <vt:lpstr>Cost Comparison</vt:lpstr>
      <vt:lpstr>Cost Comparison</vt:lpstr>
      <vt:lpstr>PowerPoint Presentation</vt:lpstr>
      <vt:lpstr>Environmental Comparison</vt:lpstr>
      <vt:lpstr>Hydrorock Lifecycle Analysis Comparison with Plastic Crates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Colville</dc:creator>
  <cp:lastModifiedBy>Steve Colville</cp:lastModifiedBy>
  <cp:revision>169</cp:revision>
  <dcterms:created xsi:type="dcterms:W3CDTF">2020-12-18T11:07:13Z</dcterms:created>
  <dcterms:modified xsi:type="dcterms:W3CDTF">2021-06-17T14:21:06Z</dcterms:modified>
</cp:coreProperties>
</file>